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30"/>
  </p:notesMasterIdLst>
  <p:sldIdLst>
    <p:sldId id="256" r:id="rId2"/>
    <p:sldId id="260" r:id="rId3"/>
    <p:sldId id="261" r:id="rId4"/>
    <p:sldId id="262" r:id="rId5"/>
    <p:sldId id="264" r:id="rId6"/>
    <p:sldId id="265" r:id="rId7"/>
    <p:sldId id="263" r:id="rId8"/>
    <p:sldId id="268" r:id="rId9"/>
    <p:sldId id="290" r:id="rId10"/>
    <p:sldId id="272" r:id="rId11"/>
    <p:sldId id="273" r:id="rId12"/>
    <p:sldId id="274" r:id="rId13"/>
    <p:sldId id="275" r:id="rId14"/>
    <p:sldId id="277" r:id="rId15"/>
    <p:sldId id="280" r:id="rId16"/>
    <p:sldId id="279" r:id="rId17"/>
    <p:sldId id="281" r:id="rId18"/>
    <p:sldId id="282" r:id="rId19"/>
    <p:sldId id="283" r:id="rId20"/>
    <p:sldId id="284" r:id="rId21"/>
    <p:sldId id="276" r:id="rId22"/>
    <p:sldId id="287" r:id="rId23"/>
    <p:sldId id="288" r:id="rId24"/>
    <p:sldId id="285" r:id="rId25"/>
    <p:sldId id="289" r:id="rId26"/>
    <p:sldId id="286" r:id="rId27"/>
    <p:sldId id="291" r:id="rId28"/>
    <p:sldId id="271"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97" autoAdjust="0"/>
    <p:restoredTop sz="94660"/>
  </p:normalViewPr>
  <p:slideViewPr>
    <p:cSldViewPr snapToGrid="0">
      <p:cViewPr varScale="1">
        <p:scale>
          <a:sx n="69" d="100"/>
          <a:sy n="69" d="100"/>
        </p:scale>
        <p:origin x="138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B3CADD-FD6E-4B56-AD00-EB46EEE38966}" type="datetimeFigureOut">
              <a:rPr lang="en-US" smtClean="0"/>
              <a:t>12/14/2022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838481-FA32-4A77-A842-BA621CB705D1}" type="slidenum">
              <a:rPr lang="en-US" smtClean="0"/>
              <a:t>‹#›</a:t>
            </a:fld>
            <a:endParaRPr lang="en-US"/>
          </a:p>
        </p:txBody>
      </p:sp>
    </p:spTree>
    <p:extLst>
      <p:ext uri="{BB962C8B-B14F-4D97-AF65-F5344CB8AC3E}">
        <p14:creationId xmlns:p14="http://schemas.microsoft.com/office/powerpoint/2010/main" val="722700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panose="02020603050405020304" pitchFamily="18" charset="0"/>
                <a:cs typeface="Times New Roman" panose="02020603050405020304" pitchFamily="18" charset="0"/>
              </a:rPr>
              <a:t>This distinguishes a work which is protectable from an idea. The law does not protect an idea but it protects the expression of that idea. The work must be fixed in a tangible medium of expression. See </a:t>
            </a:r>
            <a:r>
              <a:rPr lang="en-US" dirty="0" err="1" smtClean="0">
                <a:latin typeface="Times New Roman" panose="02020603050405020304" pitchFamily="18" charset="0"/>
                <a:cs typeface="Times New Roman" panose="02020603050405020304" pitchFamily="18" charset="0"/>
              </a:rPr>
              <a:t>Yeni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Anikulapo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Kuti</a:t>
            </a:r>
            <a:r>
              <a:rPr lang="en-US" dirty="0" smtClean="0">
                <a:latin typeface="Times New Roman" panose="02020603050405020304" pitchFamily="18" charset="0"/>
                <a:cs typeface="Times New Roman" panose="02020603050405020304" pitchFamily="18" charset="0"/>
              </a:rPr>
              <a:t> &amp; </a:t>
            </a:r>
            <a:r>
              <a:rPr lang="en-US" dirty="0" err="1" smtClean="0">
                <a:latin typeface="Times New Roman" panose="02020603050405020304" pitchFamily="18" charset="0"/>
                <a:cs typeface="Times New Roman" panose="02020603050405020304" pitchFamily="18" charset="0"/>
              </a:rPr>
              <a:t>ors</a:t>
            </a:r>
            <a:r>
              <a:rPr lang="en-US" dirty="0" smtClean="0">
                <a:latin typeface="Times New Roman" panose="02020603050405020304" pitchFamily="18" charset="0"/>
                <a:cs typeface="Times New Roman" panose="02020603050405020304" pitchFamily="18" charset="0"/>
              </a:rPr>
              <a:t>. v. T.M </a:t>
            </a:r>
            <a:r>
              <a:rPr lang="en-US" dirty="0" err="1" smtClean="0">
                <a:latin typeface="Times New Roman" panose="02020603050405020304" pitchFamily="18" charset="0"/>
                <a:cs typeface="Times New Roman" panose="02020603050405020304" pitchFamily="18" charset="0"/>
              </a:rPr>
              <a:t>Iseli</a:t>
            </a:r>
            <a:r>
              <a:rPr lang="en-US" dirty="0" smtClean="0">
                <a:latin typeface="Times New Roman" panose="02020603050405020304" pitchFamily="18" charset="0"/>
                <a:cs typeface="Times New Roman" panose="02020603050405020304" pitchFamily="18" charset="0"/>
              </a:rPr>
              <a:t> &amp; </a:t>
            </a:r>
            <a:r>
              <a:rPr lang="en-US" dirty="0" err="1" smtClean="0">
                <a:latin typeface="Times New Roman" panose="02020603050405020304" pitchFamily="18" charset="0"/>
                <a:cs typeface="Times New Roman" panose="02020603050405020304" pitchFamily="18" charset="0"/>
              </a:rPr>
              <a:t>Ors</a:t>
            </a:r>
            <a:r>
              <a:rPr lang="en-US" dirty="0" smtClean="0">
                <a:latin typeface="Times New Roman" panose="02020603050405020304" pitchFamily="18" charset="0"/>
                <a:cs typeface="Times New Roman" panose="02020603050405020304" pitchFamily="18" charset="0"/>
              </a:rPr>
              <a:t>. (2003-2007) 5 </a:t>
            </a:r>
            <a:r>
              <a:rPr lang="en-US" smtClean="0">
                <a:latin typeface="Times New Roman" panose="02020603050405020304" pitchFamily="18" charset="0"/>
                <a:cs typeface="Times New Roman" panose="02020603050405020304" pitchFamily="18" charset="0"/>
              </a:rPr>
              <a:t>I.P.L.R 53</a:t>
            </a:r>
            <a:endParaRPr lang="en-US" dirty="0" smtClean="0"/>
          </a:p>
        </p:txBody>
      </p:sp>
      <p:sp>
        <p:nvSpPr>
          <p:cNvPr id="4" name="Slide Number Placeholder 3"/>
          <p:cNvSpPr>
            <a:spLocks noGrp="1"/>
          </p:cNvSpPr>
          <p:nvPr>
            <p:ph type="sldNum" sz="quarter" idx="10"/>
          </p:nvPr>
        </p:nvSpPr>
        <p:spPr/>
        <p:txBody>
          <a:bodyPr/>
          <a:lstStyle/>
          <a:p>
            <a:fld id="{D4838481-FA32-4A77-A842-BA621CB705D1}" type="slidenum">
              <a:rPr lang="en-US" smtClean="0"/>
              <a:t>14</a:t>
            </a:fld>
            <a:endParaRPr lang="en-US"/>
          </a:p>
        </p:txBody>
      </p:sp>
    </p:spTree>
    <p:extLst>
      <p:ext uri="{BB962C8B-B14F-4D97-AF65-F5344CB8AC3E}">
        <p14:creationId xmlns:p14="http://schemas.microsoft.com/office/powerpoint/2010/main" val="672856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838481-FA32-4A77-A842-BA621CB705D1}" type="slidenum">
              <a:rPr lang="en-US" smtClean="0"/>
              <a:t>15</a:t>
            </a:fld>
            <a:endParaRPr lang="en-US"/>
          </a:p>
        </p:txBody>
      </p:sp>
    </p:spTree>
    <p:extLst>
      <p:ext uri="{BB962C8B-B14F-4D97-AF65-F5344CB8AC3E}">
        <p14:creationId xmlns:p14="http://schemas.microsoft.com/office/powerpoint/2010/main" val="717306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12/14/2022</a:t>
            </a:fld>
            <a:endParaRPr lang="en-US" dirty="0"/>
          </a:p>
        </p:txBody>
      </p:sp>
      <p:sp>
        <p:nvSpPr>
          <p:cNvPr id="5" name="Footer Placeholder 4"/>
          <p:cNvSpPr>
            <a:spLocks noGrp="1"/>
          </p:cNvSpPr>
          <p:nvPr>
            <p:ph type="ftr" sz="quarter" idx="11"/>
          </p:nvPr>
        </p:nvSpPr>
        <p:spPr>
          <a:xfrm>
            <a:off x="2396319" y="329308"/>
            <a:ext cx="3086292" cy="309201"/>
          </a:xfrm>
        </p:spPr>
        <p:txBody>
          <a:bodyPr/>
          <a:lstStyle/>
          <a:p>
            <a:endParaRPr lang="en-US" dirty="0"/>
          </a:p>
        </p:txBody>
      </p:sp>
      <p:sp>
        <p:nvSpPr>
          <p:cNvPr id="6" name="Slide Number Placeholder 5"/>
          <p:cNvSpPr>
            <a:spLocks noGrp="1"/>
          </p:cNvSpPr>
          <p:nvPr>
            <p:ph type="sldNum" sz="quarter" idx="12"/>
          </p:nvPr>
        </p:nvSpPr>
        <p:spPr>
          <a:xfrm>
            <a:off x="1434703" y="798973"/>
            <a:ext cx="802005" cy="503578"/>
          </a:xfrm>
        </p:spPr>
        <p:txBody>
          <a:bodyPr/>
          <a:lstStyle/>
          <a:p>
            <a:fld id="{6D22F896-40B5-4ADD-8801-0D06FADFA095}" type="slidenum">
              <a:rPr lang="en-US" smtClean="0"/>
              <a:t>‹#›</a:t>
            </a:fld>
            <a:endParaRPr lang="en-US" dirty="0"/>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21389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37380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09882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3379877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8872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12/14/2022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61256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12/14/2022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61177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12/14/2022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19417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12/14/2022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60527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12/14/2022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76295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48A87A34-81AB-432B-8DAE-1953F412C126}" type="datetimeFigureOut">
              <a:rPr lang="en-US" smtClean="0"/>
              <a:pPr/>
              <a:t>12/14/2022</a:t>
            </a:fld>
            <a:endParaRPr lang="en-US" dirty="0"/>
          </a:p>
        </p:txBody>
      </p:sp>
      <p:sp>
        <p:nvSpPr>
          <p:cNvPr id="6" name="Footer Placeholder 5"/>
          <p:cNvSpPr>
            <a:spLocks noGrp="1"/>
          </p:cNvSpPr>
          <p:nvPr>
            <p:ph type="ftr" sz="quarter" idx="11"/>
          </p:nvPr>
        </p:nvSpPr>
        <p:spPr>
          <a:xfrm>
            <a:off x="1437530" y="318641"/>
            <a:ext cx="3251553"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28497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smtClean="0"/>
              <a:pPr/>
              <a:t>12/14/2022</a:t>
            </a:fld>
            <a:endParaRPr lang="en-US" dirty="0"/>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494261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mailto:boluwatifesanya@paddlesolicitors.com" TargetMode="External"/><Relationship Id="rId2" Type="http://schemas.openxmlformats.org/officeDocument/2006/relationships/hyperlink" Target="mailto:boluwatifesanya1@gmail.com" TargetMode="Externa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53143" y="802299"/>
            <a:ext cx="8321040" cy="2489541"/>
          </a:xfrm>
        </p:spPr>
        <p:txBody>
          <a:bodyPr>
            <a:normAutofit/>
          </a:bodyPr>
          <a:lstStyle/>
          <a:p>
            <a:pPr algn="ctr"/>
            <a:r>
              <a:rPr lang="en-GB" dirty="0" smtClean="0"/>
              <a:t>PROTECTING </a:t>
            </a:r>
            <a:br>
              <a:rPr lang="en-GB" dirty="0" smtClean="0"/>
            </a:br>
            <a:r>
              <a:rPr lang="en-GB" dirty="0" smtClean="0"/>
              <a:t>YOUR WORKS FROM COPYCATS</a:t>
            </a:r>
            <a:endParaRPr lang="en-US" dirty="0"/>
          </a:p>
        </p:txBody>
      </p:sp>
      <p:sp>
        <p:nvSpPr>
          <p:cNvPr id="3" name="Subtitle 2"/>
          <p:cNvSpPr>
            <a:spLocks noGrp="1"/>
          </p:cNvSpPr>
          <p:nvPr>
            <p:ph type="subTitle" idx="1"/>
          </p:nvPr>
        </p:nvSpPr>
        <p:spPr>
          <a:xfrm>
            <a:off x="3913783" y="5536928"/>
            <a:ext cx="6477804" cy="733216"/>
          </a:xfrm>
        </p:spPr>
        <p:txBody>
          <a:bodyPr/>
          <a:lstStyle/>
          <a:p>
            <a:r>
              <a:rPr lang="en-GB" dirty="0" smtClean="0"/>
              <a:t>Presentation by</a:t>
            </a:r>
            <a:r>
              <a:rPr lang="en-GB" i="1" dirty="0" smtClean="0">
                <a:latin typeface="Harrington" panose="04040505050A02020702" pitchFamily="82" charset="0"/>
              </a:rPr>
              <a:t>:</a:t>
            </a:r>
            <a:r>
              <a:rPr lang="en-GB" dirty="0" smtClean="0"/>
              <a:t> </a:t>
            </a:r>
            <a:r>
              <a:rPr lang="en-GB" sz="2800" dirty="0" smtClean="0">
                <a:solidFill>
                  <a:srgbClr val="FF0000"/>
                </a:solidFill>
              </a:rPr>
              <a:t>BOLUWATIFE SANYA </a:t>
            </a:r>
            <a:endParaRPr lang="en-US" sz="2800" dirty="0">
              <a:solidFill>
                <a:srgbClr val="FF00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79223"/>
            <a:ext cx="2573383" cy="2573383"/>
          </a:xfrm>
          <a:prstGeom prst="rect">
            <a:avLst/>
          </a:prstGeom>
        </p:spPr>
      </p:pic>
    </p:spTree>
    <p:extLst>
      <p:ext uri="{BB962C8B-B14F-4D97-AF65-F5344CB8AC3E}">
        <p14:creationId xmlns:p14="http://schemas.microsoft.com/office/powerpoint/2010/main" val="24358707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lgn="just">
              <a:buNone/>
            </a:pPr>
            <a:r>
              <a:rPr lang="en-GB" sz="3200" dirty="0" err="1" smtClean="0"/>
              <a:t>i</a:t>
            </a:r>
            <a:r>
              <a:rPr lang="en-GB" sz="3200" dirty="0" smtClean="0"/>
              <a:t>.	</a:t>
            </a:r>
            <a:r>
              <a:rPr lang="en-GB" sz="3200" dirty="0" smtClean="0">
                <a:solidFill>
                  <a:srgbClr val="C00000"/>
                </a:solidFill>
              </a:rPr>
              <a:t>Register </a:t>
            </a:r>
            <a:r>
              <a:rPr lang="en-GB" sz="3200" dirty="0">
                <a:solidFill>
                  <a:srgbClr val="C00000"/>
                </a:solidFill>
              </a:rPr>
              <a:t>your work </a:t>
            </a:r>
            <a:r>
              <a:rPr lang="en-GB" sz="3200" dirty="0"/>
              <a:t>in the various </a:t>
            </a:r>
            <a:r>
              <a:rPr lang="en-GB" sz="3200" dirty="0" smtClean="0"/>
              <a:t>	intellectual </a:t>
            </a:r>
            <a:r>
              <a:rPr lang="en-GB" sz="3200" dirty="0"/>
              <a:t>property </a:t>
            </a:r>
            <a:r>
              <a:rPr lang="en-GB" sz="3200" dirty="0" smtClean="0"/>
              <a:t>offices. </a:t>
            </a:r>
            <a:r>
              <a:rPr lang="en-GB" sz="3200" dirty="0" err="1" smtClean="0"/>
              <a:t>I.e</a:t>
            </a:r>
            <a:r>
              <a:rPr lang="en-GB" sz="3200" dirty="0" smtClean="0"/>
              <a:t> 	Patents, copyright commission, 	designs registry, 	trademarks 	registry. </a:t>
            </a:r>
          </a:p>
          <a:p>
            <a:endParaRPr lang="en-GB" sz="3200" dirty="0"/>
          </a:p>
          <a:p>
            <a:endParaRPr lang="en-GB" sz="3200" dirty="0" smtClean="0"/>
          </a:p>
          <a:p>
            <a:endParaRPr lang="en-GB" sz="3200" dirty="0" smtClean="0"/>
          </a:p>
        </p:txBody>
      </p:sp>
    </p:spTree>
    <p:extLst>
      <p:ext uri="{BB962C8B-B14F-4D97-AF65-F5344CB8AC3E}">
        <p14:creationId xmlns:p14="http://schemas.microsoft.com/office/powerpoint/2010/main" val="13504928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600" b="1" dirty="0" smtClean="0">
                <a:solidFill>
                  <a:srgbClr val="002060"/>
                </a:solidFill>
              </a:rPr>
              <a:t>Just before registration, what should a creative DO? </a:t>
            </a:r>
            <a:endParaRPr lang="en-US" sz="2600" b="1" dirty="0">
              <a:solidFill>
                <a:srgbClr val="002060"/>
              </a:solidFill>
            </a:endParaRPr>
          </a:p>
        </p:txBody>
      </p:sp>
      <p:sp>
        <p:nvSpPr>
          <p:cNvPr id="3" name="Content Placeholder 2"/>
          <p:cNvSpPr>
            <a:spLocks noGrp="1"/>
          </p:cNvSpPr>
          <p:nvPr>
            <p:ph idx="1"/>
          </p:nvPr>
        </p:nvSpPr>
        <p:spPr/>
        <p:txBody>
          <a:bodyPr>
            <a:normAutofit fontScale="92500" lnSpcReduction="10000"/>
          </a:bodyPr>
          <a:lstStyle/>
          <a:p>
            <a:pPr algn="just"/>
            <a:r>
              <a:rPr lang="en-GB" dirty="0" smtClean="0"/>
              <a:t>Determine which type(s) of intellectual property right protects your work. </a:t>
            </a:r>
            <a:r>
              <a:rPr lang="en-GB" dirty="0" err="1" smtClean="0"/>
              <a:t>I.e</a:t>
            </a:r>
            <a:r>
              <a:rPr lang="en-GB" dirty="0" smtClean="0"/>
              <a:t> literary and artistic work- Copyright, Innovations -Patent</a:t>
            </a:r>
          </a:p>
          <a:p>
            <a:pPr algn="just"/>
            <a:r>
              <a:rPr lang="en-GB" dirty="0" smtClean="0"/>
              <a:t>Examine if your work possesses the requirements of registration of that type of intellectual property right. </a:t>
            </a:r>
            <a:r>
              <a:rPr lang="en-GB" dirty="0" err="1" smtClean="0"/>
              <a:t>i.e</a:t>
            </a:r>
            <a:r>
              <a:rPr lang="en-GB" dirty="0" smtClean="0"/>
              <a:t> Patent-New, inventive step, industrial applicability. Copyright- Originality and Fixation. </a:t>
            </a:r>
          </a:p>
          <a:p>
            <a:pPr algn="just"/>
            <a:r>
              <a:rPr lang="en-GB" dirty="0" smtClean="0"/>
              <a:t>Conduct a search</a:t>
            </a:r>
            <a:r>
              <a:rPr lang="en-GB" dirty="0"/>
              <a:t> </a:t>
            </a:r>
            <a:r>
              <a:rPr lang="en-GB" dirty="0" smtClean="0"/>
              <a:t>(patent).</a:t>
            </a:r>
          </a:p>
          <a:p>
            <a:pPr algn="just"/>
            <a:r>
              <a:rPr lang="en-GB" dirty="0" smtClean="0"/>
              <a:t>Proceed to registration.</a:t>
            </a:r>
            <a:endParaRPr lang="en-US" dirty="0"/>
          </a:p>
        </p:txBody>
      </p:sp>
    </p:spTree>
    <p:extLst>
      <p:ext uri="{BB962C8B-B14F-4D97-AF65-F5344CB8AC3E}">
        <p14:creationId xmlns:p14="http://schemas.microsoft.com/office/powerpoint/2010/main" val="32201904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FEAR OF </a:t>
            </a:r>
            <a:r>
              <a:rPr lang="en-GB" dirty="0" smtClean="0">
                <a:solidFill>
                  <a:srgbClr val="C00000"/>
                </a:solidFill>
              </a:rPr>
              <a:t>INVALIDITY</a:t>
            </a:r>
            <a:r>
              <a:rPr lang="en-GB" dirty="0" smtClean="0"/>
              <a:t> IS THE BEGINNING OF WISDOM</a:t>
            </a:r>
            <a:endParaRPr lang="en-US" dirty="0"/>
          </a:p>
        </p:txBody>
      </p:sp>
      <p:sp>
        <p:nvSpPr>
          <p:cNvPr id="3" name="Content Placeholder 2"/>
          <p:cNvSpPr>
            <a:spLocks noGrp="1"/>
          </p:cNvSpPr>
          <p:nvPr>
            <p:ph idx="1"/>
          </p:nvPr>
        </p:nvSpPr>
        <p:spPr/>
        <p:txBody>
          <a:bodyPr/>
          <a:lstStyle/>
          <a:p>
            <a:r>
              <a:rPr lang="en-GB" dirty="0" smtClean="0"/>
              <a:t>Your certificate of registration is merely a presumption  of regularity just like a certificate of occupancy. </a:t>
            </a:r>
          </a:p>
          <a:p>
            <a:r>
              <a:rPr lang="en-GB" dirty="0" smtClean="0"/>
              <a:t>Ensure your claims cover all the necessary inventive steps.  (patent)</a:t>
            </a:r>
          </a:p>
          <a:p>
            <a:r>
              <a:rPr lang="en-GB" dirty="0" smtClean="0"/>
              <a:t>Ensure your work satisfies all the requirements of the type of intellectual property. </a:t>
            </a:r>
            <a:endParaRPr lang="en-US" dirty="0"/>
          </a:p>
        </p:txBody>
      </p:sp>
    </p:spTree>
    <p:extLst>
      <p:ext uri="{BB962C8B-B14F-4D97-AF65-F5344CB8AC3E}">
        <p14:creationId xmlns:p14="http://schemas.microsoft.com/office/powerpoint/2010/main" val="36622392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GB" sz="2400" b="1" dirty="0" smtClean="0">
                <a:solidFill>
                  <a:srgbClr val="002060"/>
                </a:solidFill>
              </a:rPr>
              <a:t>Brief discussion on requirements and rights conferred by copyright and patent</a:t>
            </a:r>
            <a:endParaRPr lang="en-US" sz="2400" b="1" dirty="0">
              <a:solidFill>
                <a:srgbClr val="002060"/>
              </a:solidFill>
            </a:endParaRPr>
          </a:p>
        </p:txBody>
      </p:sp>
      <p:sp>
        <p:nvSpPr>
          <p:cNvPr id="3" name="Content Placeholder 2"/>
          <p:cNvSpPr>
            <a:spLocks noGrp="1"/>
          </p:cNvSpPr>
          <p:nvPr>
            <p:ph idx="1"/>
          </p:nvPr>
        </p:nvSpPr>
        <p:spPr/>
        <p:txBody>
          <a:bodyPr>
            <a:normAutofit/>
          </a:bodyPr>
          <a:lstStyle/>
          <a:p>
            <a:pPr marL="0" indent="0" algn="just">
              <a:buNone/>
            </a:pPr>
            <a:r>
              <a:rPr lang="en-GB" dirty="0" smtClean="0">
                <a:solidFill>
                  <a:srgbClr val="C00000"/>
                </a:solidFill>
                <a:latin typeface="Times New Roman" panose="02020603050405020304" pitchFamily="18" charset="0"/>
                <a:cs typeface="Times New Roman" panose="02020603050405020304" pitchFamily="18" charset="0"/>
              </a:rPr>
              <a:t>			COPYRIGHT</a:t>
            </a:r>
          </a:p>
          <a:p>
            <a:pPr marL="0" indent="0" algn="just">
              <a:buNone/>
            </a:pPr>
            <a:r>
              <a:rPr lang="en-GB" dirty="0" smtClean="0">
                <a:latin typeface="Times New Roman" panose="02020603050405020304" pitchFamily="18" charset="0"/>
                <a:cs typeface="Times New Roman" panose="02020603050405020304" pitchFamily="18" charset="0"/>
              </a:rPr>
              <a:t>Copyright </a:t>
            </a:r>
            <a:r>
              <a:rPr lang="en-GB" dirty="0">
                <a:latin typeface="Times New Roman" panose="02020603050405020304" pitchFamily="18" charset="0"/>
                <a:cs typeface="Times New Roman" panose="02020603050405020304" pitchFamily="18" charset="0"/>
              </a:rPr>
              <a:t>are rights that protect literary and artistic works. That is; rights that creators have over their </a:t>
            </a:r>
            <a:r>
              <a:rPr lang="en-GB" u="sng" dirty="0">
                <a:latin typeface="Times New Roman" panose="02020603050405020304" pitchFamily="18" charset="0"/>
                <a:cs typeface="Times New Roman" panose="02020603050405020304" pitchFamily="18" charset="0"/>
              </a:rPr>
              <a:t>literary, artistic, musical, broadcasts, cinematographic and sound recordings</a:t>
            </a:r>
            <a:r>
              <a:rPr lang="en-GB" dirty="0" smtClean="0">
                <a:latin typeface="Times New Roman" panose="02020603050405020304" pitchFamily="18" charset="0"/>
                <a:cs typeface="Times New Roman" panose="02020603050405020304" pitchFamily="18" charset="0"/>
              </a:rPr>
              <a:t>. </a:t>
            </a:r>
          </a:p>
          <a:p>
            <a:pPr marL="0" indent="0" algn="just">
              <a:buNone/>
            </a:pPr>
            <a:r>
              <a:rPr lang="en-GB" dirty="0" smtClean="0">
                <a:latin typeface="Times New Roman" panose="02020603050405020304" pitchFamily="18" charset="0"/>
                <a:cs typeface="Times New Roman" panose="02020603050405020304" pitchFamily="18" charset="0"/>
              </a:rPr>
              <a:t>A work must fall under any of the underlined above before it can be considered for registration.   </a:t>
            </a:r>
          </a:p>
          <a:p>
            <a:pPr marL="0" indent="0" algn="just">
              <a:buNone/>
            </a:pPr>
            <a:r>
              <a:rPr lang="en-GB" dirty="0" smtClean="0">
                <a:solidFill>
                  <a:srgbClr val="C00000"/>
                </a:solidFill>
                <a:latin typeface="Times New Roman" panose="02020603050405020304" pitchFamily="18" charset="0"/>
                <a:cs typeface="Times New Roman" panose="02020603050405020304" pitchFamily="18" charset="0"/>
              </a:rPr>
              <a:t>Length of protection: </a:t>
            </a:r>
            <a:r>
              <a:rPr lang="en-GB" dirty="0" smtClean="0">
                <a:latin typeface="Times New Roman" panose="02020603050405020304" pitchFamily="18" charset="0"/>
                <a:cs typeface="Times New Roman" panose="02020603050405020304" pitchFamily="18" charset="0"/>
              </a:rPr>
              <a:t>Throughout lifetime + 70 years. </a:t>
            </a:r>
            <a:endParaRPr lang="en-GB" dirty="0" smtClean="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76010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Times New Roman" panose="02020603050405020304" pitchFamily="18" charset="0"/>
                <a:cs typeface="Times New Roman" panose="02020603050405020304" pitchFamily="18" charset="0"/>
              </a:rPr>
              <a:t>Major Copyright Requirements </a:t>
            </a:r>
            <a:br>
              <a:rPr lang="en-GB"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p:txBody>
          <a:bodyPr>
            <a:normAutofit fontScale="92500" lnSpcReduction="10000"/>
          </a:bodyPr>
          <a:lstStyle/>
          <a:p>
            <a:r>
              <a:rPr lang="en-GB" sz="2800" dirty="0" smtClean="0"/>
              <a:t>Originality</a:t>
            </a:r>
          </a:p>
          <a:p>
            <a:pPr marL="0" indent="0">
              <a:buNone/>
            </a:pPr>
            <a:r>
              <a:rPr lang="en-GB" sz="1800" dirty="0" smtClean="0"/>
              <a:t>Independent creation – </a:t>
            </a:r>
            <a:r>
              <a:rPr lang="en-GB" sz="1800" dirty="0" err="1" smtClean="0"/>
              <a:t>Sheldons</a:t>
            </a:r>
            <a:r>
              <a:rPr lang="en-GB" sz="1800" dirty="0" smtClean="0"/>
              <a:t> case</a:t>
            </a:r>
          </a:p>
          <a:p>
            <a:pPr marL="0" indent="0">
              <a:buNone/>
            </a:pPr>
            <a:r>
              <a:rPr lang="en-GB" sz="1800" dirty="0" smtClean="0"/>
              <a:t>Expended efforts  </a:t>
            </a:r>
          </a:p>
          <a:p>
            <a:r>
              <a:rPr lang="en-GB" sz="2800" dirty="0" smtClean="0"/>
              <a:t>Fixation - Must be expressed</a:t>
            </a:r>
          </a:p>
          <a:p>
            <a:pPr marL="0" indent="0">
              <a:buNone/>
            </a:pPr>
            <a:r>
              <a:rPr lang="en-GB" sz="1800" dirty="0" smtClean="0"/>
              <a:t>A medium that in can be reproduced. </a:t>
            </a:r>
            <a:endParaRPr lang="en-GB" sz="1800" dirty="0"/>
          </a:p>
          <a:p>
            <a:pPr marL="0" indent="0" algn="just">
              <a:buNone/>
            </a:pPr>
            <a:r>
              <a:rPr lang="en-GB" sz="2600" dirty="0">
                <a:solidFill>
                  <a:srgbClr val="FF0000"/>
                </a:solidFill>
                <a:latin typeface="Times New Roman" panose="02020603050405020304" pitchFamily="18" charset="0"/>
                <a:cs typeface="Times New Roman" panose="02020603050405020304" pitchFamily="18" charset="0"/>
              </a:rPr>
              <a:t>Copyright protection is automatic once fixed and original. Registration is not necessary but advisable.</a:t>
            </a:r>
          </a:p>
          <a:p>
            <a:pPr marL="0" indent="0">
              <a:buNone/>
            </a:pPr>
            <a:endParaRPr lang="en-GB" sz="1800" dirty="0" smtClean="0"/>
          </a:p>
        </p:txBody>
      </p:sp>
    </p:spTree>
    <p:extLst>
      <p:ext uri="{BB962C8B-B14F-4D97-AF65-F5344CB8AC3E}">
        <p14:creationId xmlns:p14="http://schemas.microsoft.com/office/powerpoint/2010/main" val="6807543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GB" sz="4800" b="1" dirty="0" smtClean="0"/>
              <a:t>IS </a:t>
            </a:r>
            <a:r>
              <a:rPr lang="en-GB" sz="4800" b="1" dirty="0"/>
              <a:t>AN IDEA COPYRIGHTABLE?</a:t>
            </a:r>
          </a:p>
        </p:txBody>
      </p:sp>
    </p:spTree>
    <p:extLst>
      <p:ext uri="{BB962C8B-B14F-4D97-AF65-F5344CB8AC3E}">
        <p14:creationId xmlns:p14="http://schemas.microsoft.com/office/powerpoint/2010/main" val="11218668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COPYRIGHT CONFERS TWO BROAD TYPE OF RIGHTS</a:t>
            </a:r>
            <a:endParaRPr lang="en-US" dirty="0"/>
          </a:p>
        </p:txBody>
      </p:sp>
      <p:sp>
        <p:nvSpPr>
          <p:cNvPr id="3" name="Text Placeholder 2"/>
          <p:cNvSpPr>
            <a:spLocks noGrp="1"/>
          </p:cNvSpPr>
          <p:nvPr>
            <p:ph type="body" idx="1"/>
          </p:nvPr>
        </p:nvSpPr>
        <p:spPr/>
        <p:txBody>
          <a:bodyPr/>
          <a:lstStyle/>
          <a:p>
            <a:r>
              <a:rPr lang="en-US" dirty="0"/>
              <a:t>Economic Rights </a:t>
            </a:r>
          </a:p>
        </p:txBody>
      </p:sp>
      <p:sp>
        <p:nvSpPr>
          <p:cNvPr id="4" name="Content Placeholder 3"/>
          <p:cNvSpPr>
            <a:spLocks noGrp="1"/>
          </p:cNvSpPr>
          <p:nvPr>
            <p:ph sz="half" idx="2"/>
          </p:nvPr>
        </p:nvSpPr>
        <p:spPr/>
        <p:txBody>
          <a:bodyPr>
            <a:normAutofit fontScale="62500" lnSpcReduction="20000"/>
          </a:bodyPr>
          <a:lstStyle/>
          <a:p>
            <a:r>
              <a:rPr lang="en-GB" dirty="0" smtClean="0">
                <a:solidFill>
                  <a:srgbClr val="002060"/>
                </a:solidFill>
                <a:latin typeface="Times New Roman" panose="02020603050405020304" pitchFamily="18" charset="0"/>
                <a:cs typeface="Times New Roman" panose="02020603050405020304" pitchFamily="18" charset="0"/>
              </a:rPr>
              <a:t>Reproduction</a:t>
            </a:r>
            <a:endParaRPr lang="en-GB" dirty="0">
              <a:solidFill>
                <a:srgbClr val="002060"/>
              </a:solidFill>
              <a:latin typeface="Times New Roman" panose="02020603050405020304" pitchFamily="18" charset="0"/>
              <a:cs typeface="Times New Roman" panose="02020603050405020304" pitchFamily="18" charset="0"/>
            </a:endParaRPr>
          </a:p>
          <a:p>
            <a:r>
              <a:rPr lang="en-GB" dirty="0">
                <a:solidFill>
                  <a:srgbClr val="002060"/>
                </a:solidFill>
                <a:latin typeface="Times New Roman" panose="02020603050405020304" pitchFamily="18" charset="0"/>
                <a:cs typeface="Times New Roman" panose="02020603050405020304" pitchFamily="18" charset="0"/>
              </a:rPr>
              <a:t> Distribution to the public for </a:t>
            </a:r>
            <a:r>
              <a:rPr lang="en-GB" dirty="0" smtClean="0">
                <a:solidFill>
                  <a:srgbClr val="002060"/>
                </a:solidFill>
                <a:latin typeface="Times New Roman" panose="02020603050405020304" pitchFamily="18" charset="0"/>
                <a:cs typeface="Times New Roman" panose="02020603050405020304" pitchFamily="18" charset="0"/>
              </a:rPr>
              <a:t>commercial </a:t>
            </a:r>
            <a:r>
              <a:rPr lang="en-GB" dirty="0">
                <a:solidFill>
                  <a:srgbClr val="002060"/>
                </a:solidFill>
                <a:latin typeface="Times New Roman" panose="02020603050405020304" pitchFamily="18" charset="0"/>
                <a:cs typeface="Times New Roman" panose="02020603050405020304" pitchFamily="18" charset="0"/>
              </a:rPr>
              <a:t>purpose.</a:t>
            </a:r>
          </a:p>
          <a:p>
            <a:r>
              <a:rPr lang="en-GB" dirty="0">
                <a:solidFill>
                  <a:srgbClr val="002060"/>
                </a:solidFill>
                <a:latin typeface="Times New Roman" panose="02020603050405020304" pitchFamily="18" charset="0"/>
                <a:cs typeface="Times New Roman" panose="02020603050405020304" pitchFamily="18" charset="0"/>
              </a:rPr>
              <a:t>Publication </a:t>
            </a:r>
          </a:p>
          <a:p>
            <a:r>
              <a:rPr lang="en-GB" dirty="0">
                <a:solidFill>
                  <a:srgbClr val="002060"/>
                </a:solidFill>
                <a:latin typeface="Times New Roman" panose="02020603050405020304" pitchFamily="18" charset="0"/>
                <a:cs typeface="Times New Roman" panose="02020603050405020304" pitchFamily="18" charset="0"/>
              </a:rPr>
              <a:t>Performing the work in public</a:t>
            </a:r>
          </a:p>
          <a:p>
            <a:r>
              <a:rPr lang="en-GB" dirty="0">
                <a:solidFill>
                  <a:srgbClr val="002060"/>
                </a:solidFill>
                <a:latin typeface="Times New Roman" panose="02020603050405020304" pitchFamily="18" charset="0"/>
                <a:cs typeface="Times New Roman" panose="02020603050405020304" pitchFamily="18" charset="0"/>
              </a:rPr>
              <a:t>Making a translation or an adaptation of the work. </a:t>
            </a:r>
          </a:p>
          <a:p>
            <a:r>
              <a:rPr lang="en-GB" dirty="0">
                <a:solidFill>
                  <a:srgbClr val="002060"/>
                </a:solidFill>
                <a:latin typeface="Times New Roman" panose="02020603050405020304" pitchFamily="18" charset="0"/>
                <a:cs typeface="Times New Roman" panose="02020603050405020304" pitchFamily="18" charset="0"/>
              </a:rPr>
              <a:t>Broadcast of the work </a:t>
            </a:r>
          </a:p>
          <a:p>
            <a:r>
              <a:rPr lang="en-GB" dirty="0">
                <a:solidFill>
                  <a:srgbClr val="002060"/>
                </a:solidFill>
                <a:latin typeface="Times New Roman" panose="02020603050405020304" pitchFamily="18" charset="0"/>
                <a:cs typeface="Times New Roman" panose="02020603050405020304" pitchFamily="18" charset="0"/>
              </a:rPr>
              <a:t>Rental</a:t>
            </a:r>
          </a:p>
          <a:p>
            <a:endParaRPr lang="en-US" dirty="0"/>
          </a:p>
        </p:txBody>
      </p:sp>
      <p:sp>
        <p:nvSpPr>
          <p:cNvPr id="5" name="Text Placeholder 4"/>
          <p:cNvSpPr>
            <a:spLocks noGrp="1"/>
          </p:cNvSpPr>
          <p:nvPr>
            <p:ph type="body" sz="quarter" idx="3"/>
          </p:nvPr>
        </p:nvSpPr>
        <p:spPr/>
        <p:txBody>
          <a:bodyPr/>
          <a:lstStyle/>
          <a:p>
            <a:r>
              <a:rPr lang="en-US" dirty="0"/>
              <a:t>Moral Rights </a:t>
            </a:r>
          </a:p>
        </p:txBody>
      </p:sp>
      <p:sp>
        <p:nvSpPr>
          <p:cNvPr id="6" name="Content Placeholder 5"/>
          <p:cNvSpPr>
            <a:spLocks noGrp="1"/>
          </p:cNvSpPr>
          <p:nvPr>
            <p:ph sz="quarter" idx="4"/>
          </p:nvPr>
        </p:nvSpPr>
        <p:spPr/>
        <p:txBody>
          <a:bodyPr>
            <a:normAutofit fontScale="70000" lnSpcReduction="20000"/>
          </a:bodyPr>
          <a:lstStyle/>
          <a:p>
            <a:pPr marL="0" indent="0">
              <a:buNone/>
            </a:pPr>
            <a:endParaRPr lang="en-US" dirty="0" smtClean="0">
              <a:latin typeface="Times New Roman" panose="02020603050405020304" pitchFamily="18" charset="0"/>
              <a:cs typeface="Times New Roman" panose="02020603050405020304" pitchFamily="18" charset="0"/>
            </a:endParaRPr>
          </a:p>
          <a:p>
            <a:r>
              <a:rPr lang="en-GB" dirty="0">
                <a:solidFill>
                  <a:srgbClr val="002060"/>
                </a:solidFill>
                <a:latin typeface="Times New Roman" panose="02020603050405020304" pitchFamily="18" charset="0"/>
                <a:cs typeface="Times New Roman" panose="02020603050405020304" pitchFamily="18" charset="0"/>
              </a:rPr>
              <a:t>Integrity  </a:t>
            </a:r>
          </a:p>
          <a:p>
            <a:r>
              <a:rPr lang="en-GB" dirty="0">
                <a:solidFill>
                  <a:srgbClr val="002060"/>
                </a:solidFill>
                <a:latin typeface="Times New Roman" panose="02020603050405020304" pitchFamily="18" charset="0"/>
                <a:cs typeface="Times New Roman" panose="02020603050405020304" pitchFamily="18" charset="0"/>
              </a:rPr>
              <a:t>Paternity</a:t>
            </a:r>
          </a:p>
          <a:p>
            <a:pPr marL="0" indent="0">
              <a:buNone/>
            </a:pPr>
            <a:r>
              <a:rPr lang="en-GB" dirty="0">
                <a:solidFill>
                  <a:srgbClr val="002060"/>
                </a:solidFill>
                <a:latin typeface="Times New Roman" panose="02020603050405020304" pitchFamily="18" charset="0"/>
                <a:cs typeface="Times New Roman" panose="02020603050405020304" pitchFamily="18" charset="0"/>
              </a:rPr>
              <a:t>Integrity right means that the author can prevent anyone from mutilating, distorting or modifying his work which appears derogatory. The rationale for the integrity right is that a work is deemed to be a reflection of the author’s personality. </a:t>
            </a:r>
          </a:p>
        </p:txBody>
      </p:sp>
    </p:spTree>
    <p:extLst>
      <p:ext uri="{BB962C8B-B14F-4D97-AF65-F5344CB8AC3E}">
        <p14:creationId xmlns:p14="http://schemas.microsoft.com/office/powerpoint/2010/main" val="26013582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C00000"/>
                </a:solidFill>
              </a:rPr>
              <a:t>PATENT</a:t>
            </a:r>
            <a:endParaRPr lang="en-US" dirty="0">
              <a:solidFill>
                <a:srgbClr val="C00000"/>
              </a:solidFill>
            </a:endParaRPr>
          </a:p>
        </p:txBody>
      </p:sp>
      <p:sp>
        <p:nvSpPr>
          <p:cNvPr id="3" name="Content Placeholder 2"/>
          <p:cNvSpPr>
            <a:spLocks noGrp="1"/>
          </p:cNvSpPr>
          <p:nvPr>
            <p:ph idx="1"/>
          </p:nvPr>
        </p:nvSpPr>
        <p:spPr/>
        <p:txBody>
          <a:bodyPr>
            <a:normAutofit fontScale="92500"/>
          </a:bodyPr>
          <a:lstStyle/>
          <a:p>
            <a:pPr marL="0" indent="0" algn="just">
              <a:buNone/>
            </a:pPr>
            <a:r>
              <a:rPr lang="en-GB" sz="1800" dirty="0">
                <a:solidFill>
                  <a:srgbClr val="002060"/>
                </a:solidFill>
                <a:latin typeface="Times New Roman" panose="02020603050405020304" pitchFamily="18" charset="0"/>
                <a:cs typeface="Times New Roman" panose="02020603050405020304" pitchFamily="18" charset="0"/>
              </a:rPr>
              <a:t>A patent right is like a social contract wherein an inventor approaches</a:t>
            </a:r>
            <a:br>
              <a:rPr lang="en-GB" sz="1800" dirty="0">
                <a:solidFill>
                  <a:srgbClr val="002060"/>
                </a:solidFill>
                <a:latin typeface="Times New Roman" panose="02020603050405020304" pitchFamily="18" charset="0"/>
                <a:cs typeface="Times New Roman" panose="02020603050405020304" pitchFamily="18" charset="0"/>
              </a:rPr>
            </a:br>
            <a:r>
              <a:rPr lang="en-GB" sz="1800" dirty="0">
                <a:solidFill>
                  <a:srgbClr val="002060"/>
                </a:solidFill>
                <a:latin typeface="Times New Roman" panose="02020603050405020304" pitchFamily="18" charset="0"/>
                <a:cs typeface="Times New Roman" panose="02020603050405020304" pitchFamily="18" charset="0"/>
              </a:rPr>
              <a:t>the government to protect his invention so that another person will not</a:t>
            </a:r>
            <a:br>
              <a:rPr lang="en-GB" sz="1800" dirty="0">
                <a:solidFill>
                  <a:srgbClr val="002060"/>
                </a:solidFill>
                <a:latin typeface="Times New Roman" panose="02020603050405020304" pitchFamily="18" charset="0"/>
                <a:cs typeface="Times New Roman" panose="02020603050405020304" pitchFamily="18" charset="0"/>
              </a:rPr>
            </a:br>
            <a:r>
              <a:rPr lang="en-GB" sz="1800" dirty="0">
                <a:solidFill>
                  <a:srgbClr val="002060"/>
                </a:solidFill>
                <a:latin typeface="Times New Roman" panose="02020603050405020304" pitchFamily="18" charset="0"/>
                <a:cs typeface="Times New Roman" panose="02020603050405020304" pitchFamily="18" charset="0"/>
              </a:rPr>
              <a:t>commercially exploit it, the government grants the inventor protection for </a:t>
            </a:r>
            <a:r>
              <a:rPr lang="en-GB" sz="1800" dirty="0" smtClean="0">
                <a:solidFill>
                  <a:srgbClr val="002060"/>
                </a:solidFill>
                <a:latin typeface="Times New Roman" panose="02020603050405020304" pitchFamily="18" charset="0"/>
                <a:cs typeface="Times New Roman" panose="02020603050405020304" pitchFamily="18" charset="0"/>
              </a:rPr>
              <a:t>a specific </a:t>
            </a:r>
            <a:r>
              <a:rPr lang="en-GB" sz="1800" dirty="0">
                <a:solidFill>
                  <a:srgbClr val="002060"/>
                </a:solidFill>
                <a:latin typeface="Times New Roman" panose="02020603050405020304" pitchFamily="18" charset="0"/>
                <a:cs typeface="Times New Roman" panose="02020603050405020304" pitchFamily="18" charset="0"/>
              </a:rPr>
              <a:t>period of time (twenty years and not renewable) while </a:t>
            </a:r>
            <a:r>
              <a:rPr lang="en-GB" sz="1800" dirty="0" smtClean="0">
                <a:solidFill>
                  <a:srgbClr val="002060"/>
                </a:solidFill>
                <a:latin typeface="Times New Roman" panose="02020603050405020304" pitchFamily="18" charset="0"/>
                <a:cs typeface="Times New Roman" panose="02020603050405020304" pitchFamily="18" charset="0"/>
              </a:rPr>
              <a:t>the inventor</a:t>
            </a:r>
            <a:r>
              <a:rPr lang="en-GB" sz="1800" dirty="0">
                <a:solidFill>
                  <a:srgbClr val="002060"/>
                </a:solidFill>
                <a:latin typeface="Times New Roman" panose="02020603050405020304" pitchFamily="18" charset="0"/>
                <a:cs typeface="Times New Roman" panose="02020603050405020304" pitchFamily="18" charset="0"/>
              </a:rPr>
              <a:t> </a:t>
            </a:r>
            <a:r>
              <a:rPr lang="en-GB" sz="1800" dirty="0" smtClean="0">
                <a:solidFill>
                  <a:srgbClr val="002060"/>
                </a:solidFill>
                <a:latin typeface="Times New Roman" panose="02020603050405020304" pitchFamily="18" charset="0"/>
                <a:cs typeface="Times New Roman" panose="02020603050405020304" pitchFamily="18" charset="0"/>
              </a:rPr>
              <a:t>in </a:t>
            </a:r>
            <a:r>
              <a:rPr lang="en-GB" sz="1800" dirty="0">
                <a:solidFill>
                  <a:srgbClr val="002060"/>
                </a:solidFill>
                <a:latin typeface="Times New Roman" panose="02020603050405020304" pitchFamily="18" charset="0"/>
                <a:cs typeface="Times New Roman" panose="02020603050405020304" pitchFamily="18" charset="0"/>
              </a:rPr>
              <a:t>exchange for that, discloses the step by step procedure of </a:t>
            </a:r>
            <a:r>
              <a:rPr lang="en-GB" sz="1800" dirty="0" smtClean="0">
                <a:solidFill>
                  <a:srgbClr val="002060"/>
                </a:solidFill>
                <a:latin typeface="Times New Roman" panose="02020603050405020304" pitchFamily="18" charset="0"/>
                <a:cs typeface="Times New Roman" panose="02020603050405020304" pitchFamily="18" charset="0"/>
              </a:rPr>
              <a:t>arriving at his</a:t>
            </a:r>
            <a:br>
              <a:rPr lang="en-GB" sz="1800" dirty="0" smtClean="0">
                <a:solidFill>
                  <a:srgbClr val="002060"/>
                </a:solidFill>
                <a:latin typeface="Times New Roman" panose="02020603050405020304" pitchFamily="18" charset="0"/>
                <a:cs typeface="Times New Roman" panose="02020603050405020304" pitchFamily="18" charset="0"/>
              </a:rPr>
            </a:br>
            <a:r>
              <a:rPr lang="en-GB" sz="1800" dirty="0" smtClean="0">
                <a:solidFill>
                  <a:srgbClr val="002060"/>
                </a:solidFill>
                <a:latin typeface="Times New Roman" panose="02020603050405020304" pitchFamily="18" charset="0"/>
                <a:cs typeface="Times New Roman" panose="02020603050405020304" pitchFamily="18" charset="0"/>
              </a:rPr>
              <a:t>invention </a:t>
            </a:r>
            <a:r>
              <a:rPr lang="en-GB" sz="1800" dirty="0">
                <a:solidFill>
                  <a:srgbClr val="002060"/>
                </a:solidFill>
                <a:latin typeface="Times New Roman" panose="02020603050405020304" pitchFamily="18" charset="0"/>
                <a:cs typeface="Times New Roman" panose="02020603050405020304" pitchFamily="18" charset="0"/>
              </a:rPr>
              <a:t>so much so that anyone skilled in the industry of </a:t>
            </a:r>
            <a:r>
              <a:rPr lang="en-GB" sz="1800" dirty="0" smtClean="0">
                <a:solidFill>
                  <a:srgbClr val="002060"/>
                </a:solidFill>
                <a:latin typeface="Times New Roman" panose="02020603050405020304" pitchFamily="18" charset="0"/>
                <a:cs typeface="Times New Roman" panose="02020603050405020304" pitchFamily="18" charset="0"/>
              </a:rPr>
              <a:t>such invention</a:t>
            </a:r>
            <a:r>
              <a:rPr lang="en-GB" sz="1800" dirty="0">
                <a:solidFill>
                  <a:srgbClr val="002060"/>
                </a:solidFill>
                <a:latin typeface="Times New Roman" panose="02020603050405020304" pitchFamily="18" charset="0"/>
                <a:cs typeface="Times New Roman" panose="02020603050405020304" pitchFamily="18" charset="0"/>
              </a:rPr>
              <a:t> </a:t>
            </a:r>
            <a:r>
              <a:rPr lang="en-GB" sz="1800" dirty="0" smtClean="0">
                <a:solidFill>
                  <a:srgbClr val="002060"/>
                </a:solidFill>
                <a:latin typeface="Times New Roman" panose="02020603050405020304" pitchFamily="18" charset="0"/>
                <a:cs typeface="Times New Roman" panose="02020603050405020304" pitchFamily="18" charset="0"/>
              </a:rPr>
              <a:t>can </a:t>
            </a:r>
            <a:r>
              <a:rPr lang="en-GB" sz="1800" dirty="0">
                <a:solidFill>
                  <a:srgbClr val="002060"/>
                </a:solidFill>
                <a:latin typeface="Times New Roman" panose="02020603050405020304" pitchFamily="18" charset="0"/>
                <a:cs typeface="Times New Roman" panose="02020603050405020304" pitchFamily="18" charset="0"/>
              </a:rPr>
              <a:t>independently recreate the invention with the </a:t>
            </a:r>
            <a:r>
              <a:rPr lang="en-GB" sz="1800" dirty="0" smtClean="0">
                <a:solidFill>
                  <a:srgbClr val="002060"/>
                </a:solidFill>
                <a:latin typeface="Times New Roman" panose="02020603050405020304" pitchFamily="18" charset="0"/>
                <a:cs typeface="Times New Roman" panose="02020603050405020304" pitchFamily="18" charset="0"/>
              </a:rPr>
              <a:t>disclosure as a guide</a:t>
            </a:r>
            <a:r>
              <a:rPr lang="en-GB" sz="1800" dirty="0" smtClean="0">
                <a:solidFill>
                  <a:srgbClr val="002060"/>
                </a:solidFill>
              </a:rPr>
              <a:t>.</a:t>
            </a:r>
            <a:r>
              <a:rPr lang="en-GB" dirty="0" smtClean="0"/>
              <a:t>  </a:t>
            </a:r>
            <a:r>
              <a:rPr lang="en-GB" dirty="0"/>
              <a:t/>
            </a:r>
            <a:br>
              <a:rPr lang="en-GB" dirty="0"/>
            </a:br>
            <a:endParaRPr lang="en-US" dirty="0"/>
          </a:p>
        </p:txBody>
      </p:sp>
    </p:spTree>
    <p:extLst>
      <p:ext uri="{BB962C8B-B14F-4D97-AF65-F5344CB8AC3E}">
        <p14:creationId xmlns:p14="http://schemas.microsoft.com/office/powerpoint/2010/main" val="35201688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REQUIREMENTS</a:t>
            </a:r>
            <a:endParaRPr lang="en-US" dirty="0"/>
          </a:p>
        </p:txBody>
      </p:sp>
      <p:sp>
        <p:nvSpPr>
          <p:cNvPr id="3" name="Content Placeholder 2"/>
          <p:cNvSpPr>
            <a:spLocks noGrp="1"/>
          </p:cNvSpPr>
          <p:nvPr>
            <p:ph idx="1"/>
          </p:nvPr>
        </p:nvSpPr>
        <p:spPr/>
        <p:txBody>
          <a:bodyPr>
            <a:normAutofit fontScale="77500" lnSpcReduction="20000"/>
          </a:bodyPr>
          <a:lstStyle/>
          <a:p>
            <a:r>
              <a:rPr lang="en-GB" sz="2600" dirty="0" smtClean="0">
                <a:solidFill>
                  <a:srgbClr val="C00000"/>
                </a:solidFill>
              </a:rPr>
              <a:t>New/Novel </a:t>
            </a:r>
          </a:p>
          <a:p>
            <a:pPr marL="0" indent="0">
              <a:buNone/>
            </a:pPr>
            <a:r>
              <a:rPr lang="en-GB" dirty="0" smtClean="0"/>
              <a:t>Never been in the prior art or a substantial development on the prior art. </a:t>
            </a:r>
          </a:p>
          <a:p>
            <a:r>
              <a:rPr lang="en-GB" sz="2600" dirty="0" smtClean="0">
                <a:solidFill>
                  <a:srgbClr val="C00000"/>
                </a:solidFill>
              </a:rPr>
              <a:t>Inventive step </a:t>
            </a:r>
          </a:p>
          <a:p>
            <a:pPr marL="0" indent="0">
              <a:buNone/>
            </a:pPr>
            <a:r>
              <a:rPr lang="en-GB" dirty="0"/>
              <a:t>N</a:t>
            </a:r>
            <a:r>
              <a:rPr lang="en-GB" dirty="0" smtClean="0"/>
              <a:t>ot </a:t>
            </a:r>
            <a:r>
              <a:rPr lang="en-GB" dirty="0"/>
              <a:t>obvious to a person ordinarily skilled in the industry of the product or </a:t>
            </a:r>
            <a:r>
              <a:rPr lang="en-GB" dirty="0" smtClean="0"/>
              <a:t>process.</a:t>
            </a:r>
          </a:p>
          <a:p>
            <a:r>
              <a:rPr lang="en-GB" sz="2800" dirty="0" smtClean="0">
                <a:solidFill>
                  <a:srgbClr val="C00000"/>
                </a:solidFill>
              </a:rPr>
              <a:t>Industrial applicability </a:t>
            </a:r>
          </a:p>
          <a:p>
            <a:pPr marL="0" indent="0">
              <a:buNone/>
            </a:pPr>
            <a:r>
              <a:rPr lang="en-GB" dirty="0"/>
              <a:t>N</a:t>
            </a:r>
            <a:r>
              <a:rPr lang="en-GB" dirty="0" smtClean="0"/>
              <a:t>ot </a:t>
            </a:r>
            <a:r>
              <a:rPr lang="en-GB" dirty="0"/>
              <a:t>abstract or </a:t>
            </a:r>
            <a:r>
              <a:rPr lang="en-GB" dirty="0" smtClean="0"/>
              <a:t>theoretical. </a:t>
            </a:r>
          </a:p>
          <a:p>
            <a:pPr marL="0" indent="0">
              <a:buNone/>
            </a:pPr>
            <a:r>
              <a:rPr lang="en-GB" dirty="0"/>
              <a:t>M</a:t>
            </a:r>
            <a:r>
              <a:rPr lang="en-GB" dirty="0" smtClean="0"/>
              <a:t>ust </a:t>
            </a:r>
            <a:r>
              <a:rPr lang="en-GB" dirty="0"/>
              <a:t>be useful and possess the ability of being applied </a:t>
            </a:r>
            <a:r>
              <a:rPr lang="en-GB" dirty="0" smtClean="0"/>
              <a:t>for </a:t>
            </a:r>
            <a:r>
              <a:rPr lang="en-GB" dirty="0"/>
              <a:t>a practical </a:t>
            </a:r>
            <a:r>
              <a:rPr lang="en-GB" dirty="0" smtClean="0"/>
              <a:t>purpose.</a:t>
            </a:r>
          </a:p>
          <a:p>
            <a:pPr marL="0" indent="0">
              <a:buNone/>
            </a:pPr>
            <a:endParaRPr lang="en-US" dirty="0"/>
          </a:p>
        </p:txBody>
      </p:sp>
    </p:spTree>
    <p:extLst>
      <p:ext uri="{BB962C8B-B14F-4D97-AF65-F5344CB8AC3E}">
        <p14:creationId xmlns:p14="http://schemas.microsoft.com/office/powerpoint/2010/main" val="16311135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RIGHT CONFERRED</a:t>
            </a:r>
            <a:endParaRPr lang="en-US" dirty="0"/>
          </a:p>
        </p:txBody>
      </p:sp>
      <p:sp>
        <p:nvSpPr>
          <p:cNvPr id="3" name="Content Placeholder 2"/>
          <p:cNvSpPr>
            <a:spLocks noGrp="1"/>
          </p:cNvSpPr>
          <p:nvPr>
            <p:ph idx="1"/>
          </p:nvPr>
        </p:nvSpPr>
        <p:spPr/>
        <p:txBody>
          <a:bodyPr>
            <a:normAutofit/>
          </a:bodyPr>
          <a:lstStyle/>
          <a:p>
            <a:pPr marL="0" indent="0" algn="ctr">
              <a:buNone/>
            </a:pPr>
            <a:r>
              <a:rPr lang="en-GB" sz="5400" dirty="0" smtClean="0">
                <a:solidFill>
                  <a:srgbClr val="C00000"/>
                </a:solidFill>
              </a:rPr>
              <a:t>EXCLUSIVITY!!!</a:t>
            </a:r>
            <a:endParaRPr lang="en-US" sz="5400" dirty="0">
              <a:solidFill>
                <a:srgbClr val="C00000"/>
              </a:solidFill>
            </a:endParaRPr>
          </a:p>
        </p:txBody>
      </p:sp>
    </p:spTree>
    <p:extLst>
      <p:ext uri="{BB962C8B-B14F-4D97-AF65-F5344CB8AC3E}">
        <p14:creationId xmlns:p14="http://schemas.microsoft.com/office/powerpoint/2010/main" val="1121387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000" dirty="0">
                <a:solidFill>
                  <a:srgbClr val="002060"/>
                </a:solidFill>
              </a:rPr>
              <a:t>BROAD OUTLINE</a:t>
            </a:r>
            <a:endParaRPr lang="en-US" sz="6000" dirty="0"/>
          </a:p>
        </p:txBody>
      </p:sp>
      <p:sp>
        <p:nvSpPr>
          <p:cNvPr id="3" name="Content Placeholder 2"/>
          <p:cNvSpPr>
            <a:spLocks noGrp="1"/>
          </p:cNvSpPr>
          <p:nvPr>
            <p:ph idx="1"/>
          </p:nvPr>
        </p:nvSpPr>
        <p:spPr/>
        <p:txBody>
          <a:bodyPr>
            <a:normAutofit lnSpcReduction="10000"/>
          </a:bodyPr>
          <a:lstStyle/>
          <a:p>
            <a:r>
              <a:rPr lang="en-GB" sz="6000" dirty="0">
                <a:solidFill>
                  <a:srgbClr val="FF0000"/>
                </a:solidFill>
              </a:rPr>
              <a:t>WHY</a:t>
            </a:r>
            <a:r>
              <a:rPr lang="en-GB" sz="3200" dirty="0"/>
              <a:t> SHOULD YOUR WORK BE </a:t>
            </a:r>
            <a:r>
              <a:rPr lang="en-GB" sz="3200" dirty="0" smtClean="0"/>
              <a:t>PROTECTED?</a:t>
            </a:r>
          </a:p>
          <a:p>
            <a:r>
              <a:rPr lang="en-GB" sz="6000" dirty="0" smtClean="0">
                <a:solidFill>
                  <a:srgbClr val="FF0000"/>
                </a:solidFill>
              </a:rPr>
              <a:t>HOW</a:t>
            </a:r>
            <a:r>
              <a:rPr lang="en-GB" sz="3200" dirty="0" smtClean="0"/>
              <a:t> </a:t>
            </a:r>
            <a:r>
              <a:rPr lang="en-GB" sz="3200" dirty="0"/>
              <a:t>SHOULD YOUR WORK BE PROTECTED? </a:t>
            </a:r>
            <a:endParaRPr lang="en-US" sz="3200" dirty="0"/>
          </a:p>
        </p:txBody>
      </p:sp>
    </p:spTree>
    <p:extLst>
      <p:ext uri="{BB962C8B-B14F-4D97-AF65-F5344CB8AC3E}">
        <p14:creationId xmlns:p14="http://schemas.microsoft.com/office/powerpoint/2010/main" val="2004286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GB" sz="4800" dirty="0" smtClean="0">
                <a:solidFill>
                  <a:srgbClr val="C00000"/>
                </a:solidFill>
              </a:rPr>
              <a:t>IS AN IDEA PATENTABLE?</a:t>
            </a:r>
            <a:endParaRPr lang="en-US" sz="4800" dirty="0">
              <a:solidFill>
                <a:srgbClr val="C00000"/>
              </a:solidFill>
            </a:endParaRPr>
          </a:p>
        </p:txBody>
      </p:sp>
    </p:spTree>
    <p:extLst>
      <p:ext uri="{BB962C8B-B14F-4D97-AF65-F5344CB8AC3E}">
        <p14:creationId xmlns:p14="http://schemas.microsoft.com/office/powerpoint/2010/main" val="1013173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ii. digital </a:t>
            </a:r>
            <a:r>
              <a:rPr lang="en-GB" dirty="0"/>
              <a:t>right management (DRM)</a:t>
            </a:r>
            <a:endParaRPr lang="en-US" dirty="0"/>
          </a:p>
        </p:txBody>
      </p:sp>
      <p:sp>
        <p:nvSpPr>
          <p:cNvPr id="3" name="Content Placeholder 2"/>
          <p:cNvSpPr>
            <a:spLocks noGrp="1"/>
          </p:cNvSpPr>
          <p:nvPr>
            <p:ph idx="1"/>
          </p:nvPr>
        </p:nvSpPr>
        <p:spPr>
          <a:xfrm>
            <a:off x="1443491" y="2015733"/>
            <a:ext cx="6571343" cy="3450613"/>
          </a:xfrm>
        </p:spPr>
        <p:txBody>
          <a:bodyPr/>
          <a:lstStyle/>
          <a:p>
            <a:pPr marL="0" indent="0" algn="just">
              <a:buNone/>
            </a:pPr>
            <a:endParaRPr lang="en-GB" dirty="0" smtClean="0">
              <a:latin typeface="Times New Roman" panose="02020603050405020304" pitchFamily="18" charset="0"/>
              <a:cs typeface="Times New Roman" panose="02020603050405020304" pitchFamily="18" charset="0"/>
            </a:endParaRPr>
          </a:p>
          <a:p>
            <a:pPr marL="0" indent="0" algn="just">
              <a:buNone/>
            </a:pPr>
            <a:r>
              <a:rPr lang="en-GB" dirty="0" smtClean="0">
                <a:latin typeface="Times New Roman" panose="02020603050405020304" pitchFamily="18" charset="0"/>
                <a:cs typeface="Times New Roman" panose="02020603050405020304" pitchFamily="18" charset="0"/>
              </a:rPr>
              <a:t>Digital </a:t>
            </a:r>
            <a:r>
              <a:rPr lang="en-GB" dirty="0">
                <a:latin typeface="Times New Roman" panose="02020603050405020304" pitchFamily="18" charset="0"/>
                <a:cs typeface="Times New Roman" panose="02020603050405020304" pitchFamily="18" charset="0"/>
              </a:rPr>
              <a:t>rights management (DRM</a:t>
            </a:r>
            <a:r>
              <a:rPr lang="en-GB" dirty="0" smtClean="0">
                <a:latin typeface="Times New Roman" panose="02020603050405020304" pitchFamily="18" charset="0"/>
                <a:cs typeface="Times New Roman" panose="02020603050405020304" pitchFamily="18" charset="0"/>
              </a:rPr>
              <a:t>) are </a:t>
            </a:r>
            <a:r>
              <a:rPr lang="en-GB" dirty="0">
                <a:latin typeface="Times New Roman" panose="02020603050405020304" pitchFamily="18" charset="0"/>
                <a:cs typeface="Times New Roman" panose="02020603050405020304" pitchFamily="18" charset="0"/>
              </a:rPr>
              <a:t>methods (mostly technology) used to control the use of a copyrighted work that is stored digitally. </a:t>
            </a:r>
            <a:endParaRPr lang="en-GB" dirty="0" smtClean="0">
              <a:latin typeface="Times New Roman" panose="02020603050405020304" pitchFamily="18" charset="0"/>
              <a:cs typeface="Times New Roman" panose="02020603050405020304" pitchFamily="18" charset="0"/>
            </a:endParaRPr>
          </a:p>
          <a:p>
            <a:pPr algn="just"/>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07086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DOES DRM DO? </a:t>
            </a:r>
            <a:endParaRPr lang="en-US" dirty="0"/>
          </a:p>
        </p:txBody>
      </p:sp>
      <p:sp>
        <p:nvSpPr>
          <p:cNvPr id="3" name="Content Placeholder 2"/>
          <p:cNvSpPr>
            <a:spLocks noGrp="1"/>
          </p:cNvSpPr>
          <p:nvPr>
            <p:ph idx="1"/>
          </p:nvPr>
        </p:nvSpPr>
        <p:spPr/>
        <p:txBody>
          <a:bodyPr>
            <a:noAutofit/>
          </a:bodyPr>
          <a:lstStyle/>
          <a:p>
            <a:pPr marL="0" lvl="0" indent="0">
              <a:buNone/>
            </a:pPr>
            <a:endParaRPr lang="en-GB" sz="1600" dirty="0"/>
          </a:p>
          <a:p>
            <a:pPr lvl="0"/>
            <a:r>
              <a:rPr lang="en-GB" sz="1600" dirty="0" smtClean="0">
                <a:solidFill>
                  <a:srgbClr val="002060"/>
                </a:solidFill>
                <a:latin typeface="Times New Roman" panose="02020603050405020304" pitchFamily="18" charset="0"/>
                <a:cs typeface="Times New Roman" panose="02020603050405020304" pitchFamily="18" charset="0"/>
              </a:rPr>
              <a:t>Restricts </a:t>
            </a:r>
            <a:r>
              <a:rPr lang="en-GB" sz="1600" dirty="0">
                <a:solidFill>
                  <a:srgbClr val="002060"/>
                </a:solidFill>
                <a:latin typeface="Times New Roman" panose="02020603050405020304" pitchFamily="18" charset="0"/>
                <a:cs typeface="Times New Roman" panose="02020603050405020304" pitchFamily="18" charset="0"/>
              </a:rPr>
              <a:t>or </a:t>
            </a:r>
            <a:r>
              <a:rPr lang="en-GB" sz="1600" dirty="0" smtClean="0">
                <a:solidFill>
                  <a:srgbClr val="002060"/>
                </a:solidFill>
                <a:latin typeface="Times New Roman" panose="02020603050405020304" pitchFamily="18" charset="0"/>
                <a:cs typeface="Times New Roman" panose="02020603050405020304" pitchFamily="18" charset="0"/>
              </a:rPr>
              <a:t>prevents </a:t>
            </a:r>
            <a:r>
              <a:rPr lang="en-GB" sz="1600" dirty="0">
                <a:solidFill>
                  <a:srgbClr val="002060"/>
                </a:solidFill>
                <a:latin typeface="Times New Roman" panose="02020603050405020304" pitchFamily="18" charset="0"/>
                <a:cs typeface="Times New Roman" panose="02020603050405020304" pitchFamily="18" charset="0"/>
              </a:rPr>
              <a:t>users from editing or saving your content.</a:t>
            </a:r>
          </a:p>
          <a:p>
            <a:pPr lvl="0"/>
            <a:r>
              <a:rPr lang="en-US" sz="1600" dirty="0" smtClean="0">
                <a:solidFill>
                  <a:srgbClr val="002060"/>
                </a:solidFill>
                <a:latin typeface="Times New Roman" panose="02020603050405020304" pitchFamily="18" charset="0"/>
                <a:cs typeface="Times New Roman" panose="02020603050405020304" pitchFamily="18" charset="0"/>
              </a:rPr>
              <a:t>Restricts </a:t>
            </a:r>
            <a:r>
              <a:rPr lang="en-US" sz="1600" dirty="0">
                <a:solidFill>
                  <a:srgbClr val="002060"/>
                </a:solidFill>
                <a:latin typeface="Times New Roman" panose="02020603050405020304" pitchFamily="18" charset="0"/>
                <a:cs typeface="Times New Roman" panose="02020603050405020304" pitchFamily="18" charset="0"/>
              </a:rPr>
              <a:t>users to streaming and not allowed to download. </a:t>
            </a:r>
            <a:endParaRPr lang="en-GB" sz="1600" dirty="0">
              <a:solidFill>
                <a:srgbClr val="002060"/>
              </a:solidFill>
              <a:latin typeface="Times New Roman" panose="02020603050405020304" pitchFamily="18" charset="0"/>
              <a:cs typeface="Times New Roman" panose="02020603050405020304" pitchFamily="18" charset="0"/>
            </a:endParaRPr>
          </a:p>
          <a:p>
            <a:pPr lvl="0"/>
            <a:r>
              <a:rPr lang="en-GB" sz="1600" dirty="0" smtClean="0">
                <a:solidFill>
                  <a:srgbClr val="002060"/>
                </a:solidFill>
                <a:latin typeface="Times New Roman" panose="02020603050405020304" pitchFamily="18" charset="0"/>
                <a:cs typeface="Times New Roman" panose="02020603050405020304" pitchFamily="18" charset="0"/>
              </a:rPr>
              <a:t>Restricts </a:t>
            </a:r>
            <a:r>
              <a:rPr lang="en-GB" sz="1600" dirty="0">
                <a:solidFill>
                  <a:srgbClr val="002060"/>
                </a:solidFill>
                <a:latin typeface="Times New Roman" panose="02020603050405020304" pitchFamily="18" charset="0"/>
                <a:cs typeface="Times New Roman" panose="02020603050405020304" pitchFamily="18" charset="0"/>
              </a:rPr>
              <a:t>or </a:t>
            </a:r>
            <a:r>
              <a:rPr lang="en-GB" sz="1600" dirty="0" smtClean="0">
                <a:solidFill>
                  <a:srgbClr val="002060"/>
                </a:solidFill>
                <a:latin typeface="Times New Roman" panose="02020603050405020304" pitchFamily="18" charset="0"/>
                <a:cs typeface="Times New Roman" panose="02020603050405020304" pitchFamily="18" charset="0"/>
              </a:rPr>
              <a:t>prevents </a:t>
            </a:r>
            <a:r>
              <a:rPr lang="en-GB" sz="1600" dirty="0">
                <a:solidFill>
                  <a:srgbClr val="002060"/>
                </a:solidFill>
                <a:latin typeface="Times New Roman" panose="02020603050405020304" pitchFamily="18" charset="0"/>
                <a:cs typeface="Times New Roman" panose="02020603050405020304" pitchFamily="18" charset="0"/>
              </a:rPr>
              <a:t>users from sharing or forwarding your product or content.</a:t>
            </a:r>
          </a:p>
          <a:p>
            <a:pPr lvl="0"/>
            <a:r>
              <a:rPr lang="en-GB" sz="1600" dirty="0" smtClean="0">
                <a:solidFill>
                  <a:srgbClr val="002060"/>
                </a:solidFill>
                <a:latin typeface="Times New Roman" panose="02020603050405020304" pitchFamily="18" charset="0"/>
                <a:cs typeface="Times New Roman" panose="02020603050405020304" pitchFamily="18" charset="0"/>
              </a:rPr>
              <a:t>Restricts </a:t>
            </a:r>
            <a:r>
              <a:rPr lang="en-GB" sz="1600" dirty="0">
                <a:solidFill>
                  <a:srgbClr val="002060"/>
                </a:solidFill>
                <a:latin typeface="Times New Roman" panose="02020603050405020304" pitchFamily="18" charset="0"/>
                <a:cs typeface="Times New Roman" panose="02020603050405020304" pitchFamily="18" charset="0"/>
              </a:rPr>
              <a:t>or </a:t>
            </a:r>
            <a:r>
              <a:rPr lang="en-GB" sz="1600" dirty="0" smtClean="0">
                <a:solidFill>
                  <a:srgbClr val="002060"/>
                </a:solidFill>
                <a:latin typeface="Times New Roman" panose="02020603050405020304" pitchFamily="18" charset="0"/>
                <a:cs typeface="Times New Roman" panose="02020603050405020304" pitchFamily="18" charset="0"/>
              </a:rPr>
              <a:t>prevents </a:t>
            </a:r>
            <a:r>
              <a:rPr lang="en-GB" sz="1600" dirty="0">
                <a:solidFill>
                  <a:srgbClr val="002060"/>
                </a:solidFill>
                <a:latin typeface="Times New Roman" panose="02020603050405020304" pitchFamily="18" charset="0"/>
                <a:cs typeface="Times New Roman" panose="02020603050405020304" pitchFamily="18" charset="0"/>
              </a:rPr>
              <a:t>users from printing your content.</a:t>
            </a:r>
          </a:p>
          <a:p>
            <a:pPr lvl="0"/>
            <a:r>
              <a:rPr lang="en-GB" sz="1600" dirty="0" smtClean="0">
                <a:solidFill>
                  <a:srgbClr val="002060"/>
                </a:solidFill>
                <a:latin typeface="Times New Roman" panose="02020603050405020304" pitchFamily="18" charset="0"/>
                <a:cs typeface="Times New Roman" panose="02020603050405020304" pitchFamily="18" charset="0"/>
              </a:rPr>
              <a:t>Disallows </a:t>
            </a:r>
            <a:r>
              <a:rPr lang="en-GB" sz="1600" dirty="0">
                <a:solidFill>
                  <a:srgbClr val="002060"/>
                </a:solidFill>
                <a:latin typeface="Times New Roman" panose="02020603050405020304" pitchFamily="18" charset="0"/>
                <a:cs typeface="Times New Roman" panose="02020603050405020304" pitchFamily="18" charset="0"/>
              </a:rPr>
              <a:t>users from creating screenshots or screen grabs of your content. </a:t>
            </a:r>
          </a:p>
          <a:p>
            <a:pPr lvl="0"/>
            <a:r>
              <a:rPr lang="en-US" sz="1600" dirty="0">
                <a:solidFill>
                  <a:srgbClr val="002060"/>
                </a:solidFill>
                <a:latin typeface="Times New Roman" panose="02020603050405020304" pitchFamily="18" charset="0"/>
                <a:cs typeface="Times New Roman" panose="02020603050405020304" pitchFamily="18" charset="0"/>
              </a:rPr>
              <a:t>Limits access unless permission is sought and granted.</a:t>
            </a:r>
            <a:endParaRPr lang="en-GB" sz="1600" dirty="0">
              <a:solidFill>
                <a:srgbClr val="002060"/>
              </a:solidFill>
              <a:latin typeface="Times New Roman" panose="02020603050405020304" pitchFamily="18" charset="0"/>
              <a:cs typeface="Times New Roman" panose="02020603050405020304" pitchFamily="18" charset="0"/>
            </a:endParaRPr>
          </a:p>
          <a:p>
            <a:pPr lvl="0"/>
            <a:r>
              <a:rPr lang="en-US" sz="1600" dirty="0">
                <a:solidFill>
                  <a:srgbClr val="002060"/>
                </a:solidFill>
                <a:latin typeface="Times New Roman" panose="02020603050405020304" pitchFamily="18" charset="0"/>
                <a:cs typeface="Times New Roman" panose="02020603050405020304" pitchFamily="18" charset="0"/>
              </a:rPr>
              <a:t>Ensures for subscription before accessing a platform.</a:t>
            </a:r>
            <a:endParaRPr lang="en-GB" sz="16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69038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2400" dirty="0">
                <a:latin typeface="Times New Roman" panose="02020603050405020304" pitchFamily="18" charset="0"/>
                <a:cs typeface="Times New Roman" panose="02020603050405020304" pitchFamily="18" charset="0"/>
              </a:rPr>
              <a:t>Examples of Digital Right Management </a:t>
            </a:r>
            <a:r>
              <a:rPr lang="en-GB" sz="2400" dirty="0" err="1" smtClean="0">
                <a:latin typeface="Times New Roman" panose="02020603050405020304" pitchFamily="18" charset="0"/>
                <a:cs typeface="Times New Roman" panose="02020603050405020304" pitchFamily="18" charset="0"/>
              </a:rPr>
              <a:t>Softwares</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or Platforms</a:t>
            </a:r>
            <a:endParaRPr lang="en-US" sz="2400" dirty="0"/>
          </a:p>
        </p:txBody>
      </p:sp>
      <p:sp>
        <p:nvSpPr>
          <p:cNvPr id="3" name="Content Placeholder 2"/>
          <p:cNvSpPr>
            <a:spLocks noGrp="1"/>
          </p:cNvSpPr>
          <p:nvPr>
            <p:ph idx="1"/>
          </p:nvPr>
        </p:nvSpPr>
        <p:spPr/>
        <p:txBody>
          <a:bodyPr/>
          <a:lstStyle/>
          <a:p>
            <a:pPr algn="just"/>
            <a:r>
              <a:rPr lang="en-US" dirty="0" err="1">
                <a:latin typeface="Times New Roman" panose="02020603050405020304" pitchFamily="18" charset="0"/>
                <a:cs typeface="Times New Roman" panose="02020603050405020304" pitchFamily="18" charset="0"/>
              </a:rPr>
              <a:t>Widevine</a:t>
            </a:r>
            <a:r>
              <a:rPr lang="en-US" dirty="0">
                <a:latin typeface="Times New Roman" panose="02020603050405020304" pitchFamily="18" charset="0"/>
                <a:cs typeface="Times New Roman" panose="02020603050405020304" pitchFamily="18" charset="0"/>
              </a:rPr>
              <a:t> DRM: It manages the distribution and access to contents. Presently used by Netflix, </a:t>
            </a:r>
            <a:r>
              <a:rPr lang="en-US" dirty="0" smtClean="0">
                <a:latin typeface="Times New Roman" panose="02020603050405020304" pitchFamily="18" charset="0"/>
                <a:cs typeface="Times New Roman" panose="02020603050405020304" pitchFamily="18" charset="0"/>
              </a:rPr>
              <a:t>Spotify and Disney.</a:t>
            </a:r>
            <a:endParaRPr lang="en-US" dirty="0">
              <a:latin typeface="Times New Roman" panose="02020603050405020304" pitchFamily="18" charset="0"/>
              <a:cs typeface="Times New Roman" panose="02020603050405020304" pitchFamily="18" charset="0"/>
            </a:endParaRPr>
          </a:p>
          <a:p>
            <a:pPr algn="just"/>
            <a:r>
              <a:rPr lang="en-US" dirty="0" err="1">
                <a:latin typeface="Times New Roman" panose="02020603050405020304" pitchFamily="18" charset="0"/>
                <a:cs typeface="Times New Roman" panose="02020603050405020304" pitchFamily="18" charset="0"/>
              </a:rPr>
              <a:t>Playready</a:t>
            </a:r>
            <a:r>
              <a:rPr lang="en-US" dirty="0">
                <a:latin typeface="Times New Roman" panose="02020603050405020304" pitchFamily="18" charset="0"/>
                <a:cs typeface="Times New Roman" panose="02020603050405020304" pitchFamily="18" charset="0"/>
              </a:rPr>
              <a:t> DRM: built by Microsoft and was initially used by Netflix. </a:t>
            </a:r>
          </a:p>
          <a:p>
            <a:pPr algn="just"/>
            <a:r>
              <a:rPr lang="en-US" dirty="0" err="1">
                <a:latin typeface="Times New Roman" panose="02020603050405020304" pitchFamily="18" charset="0"/>
                <a:cs typeface="Times New Roman" panose="02020603050405020304" pitchFamily="18" charset="0"/>
              </a:rPr>
              <a:t>Youtube</a:t>
            </a:r>
            <a:r>
              <a:rPr lang="en-US" dirty="0">
                <a:latin typeface="Times New Roman" panose="02020603050405020304" pitchFamily="18" charset="0"/>
                <a:cs typeface="Times New Roman" panose="02020603050405020304" pitchFamily="18" charset="0"/>
              </a:rPr>
              <a:t>: restriction to streaming alone in some instances. </a:t>
            </a:r>
            <a:endParaRPr lang="en-GB" dirty="0">
              <a:latin typeface="Times New Roman" panose="02020603050405020304" pitchFamily="18" charset="0"/>
              <a:cs typeface="Times New Roman" panose="02020603050405020304" pitchFamily="18" charset="0"/>
            </a:endParaRPr>
          </a:p>
          <a:p>
            <a:pPr algn="just"/>
            <a:r>
              <a:rPr lang="en-GB" dirty="0">
                <a:latin typeface="Times New Roman" panose="02020603050405020304" pitchFamily="18" charset="0"/>
                <a:cs typeface="Times New Roman" panose="02020603050405020304" pitchFamily="18" charset="0"/>
              </a:rPr>
              <a:t>Windows Vista: this is used by Microsoft to prevent the tampering of their software. </a:t>
            </a:r>
          </a:p>
        </p:txBody>
      </p:sp>
    </p:spTree>
    <p:extLst>
      <p:ext uri="{BB962C8B-B14F-4D97-AF65-F5344CB8AC3E}">
        <p14:creationId xmlns:p14="http://schemas.microsoft.com/office/powerpoint/2010/main" val="31423667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iii. Non-disclosure agreement</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GB" dirty="0" smtClean="0"/>
              <a:t>This could be used for works that are protected by trade secrets. </a:t>
            </a:r>
          </a:p>
          <a:p>
            <a:pPr marL="0" lvl="0" indent="0">
              <a:buNone/>
            </a:pPr>
            <a:r>
              <a:rPr lang="en-GB" dirty="0" smtClean="0">
                <a:solidFill>
                  <a:srgbClr val="C00000"/>
                </a:solidFill>
              </a:rPr>
              <a:t>Requirements of Trade secrets</a:t>
            </a:r>
          </a:p>
          <a:p>
            <a:pPr marL="514350" lvl="0" indent="-514350">
              <a:buAutoNum type="romanLcPeriod"/>
            </a:pPr>
            <a:r>
              <a:rPr lang="en-GB" dirty="0" smtClean="0"/>
              <a:t>The </a:t>
            </a:r>
            <a:r>
              <a:rPr lang="en-GB" dirty="0"/>
              <a:t>information must be commercially valuable.  </a:t>
            </a:r>
            <a:endParaRPr lang="en-US" dirty="0"/>
          </a:p>
          <a:p>
            <a:pPr marL="514350" lvl="0" indent="-514350">
              <a:buAutoNum type="romanLcPeriod"/>
            </a:pPr>
            <a:r>
              <a:rPr lang="en-GB" dirty="0" smtClean="0"/>
              <a:t>It </a:t>
            </a:r>
            <a:r>
              <a:rPr lang="en-GB" dirty="0"/>
              <a:t>must be known to only a limited group of persons. </a:t>
            </a:r>
            <a:endParaRPr lang="en-US" dirty="0"/>
          </a:p>
          <a:p>
            <a:pPr marL="514350" lvl="0" indent="-514350">
              <a:buAutoNum type="romanLcPeriod"/>
            </a:pPr>
            <a:r>
              <a:rPr lang="en-GB" dirty="0" smtClean="0"/>
              <a:t>Reasonable </a:t>
            </a:r>
            <a:r>
              <a:rPr lang="en-GB" dirty="0"/>
              <a:t>steps have been taken by the owner of the trade secret to keep the information secret either by confidentiality agreement amongst business partners or contract of employment. </a:t>
            </a:r>
            <a:endParaRPr lang="en-US" dirty="0"/>
          </a:p>
          <a:p>
            <a:endParaRPr lang="en-GB" dirty="0" smtClean="0"/>
          </a:p>
          <a:p>
            <a:pPr marL="0" indent="0">
              <a:buNone/>
            </a:pPr>
            <a:endParaRPr lang="en-US" dirty="0"/>
          </a:p>
        </p:txBody>
      </p:sp>
    </p:spTree>
    <p:extLst>
      <p:ext uri="{BB962C8B-B14F-4D97-AF65-F5344CB8AC3E}">
        <p14:creationId xmlns:p14="http://schemas.microsoft.com/office/powerpoint/2010/main" val="8774708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Coca-cola</a:t>
            </a:r>
            <a:r>
              <a:rPr lang="en-GB" dirty="0" smtClean="0"/>
              <a:t> example</a:t>
            </a:r>
            <a:endParaRPr lang="en-US" dirty="0"/>
          </a:p>
        </p:txBody>
      </p:sp>
      <p:sp>
        <p:nvSpPr>
          <p:cNvPr id="3" name="Content Placeholder 2"/>
          <p:cNvSpPr>
            <a:spLocks noGrp="1"/>
          </p:cNvSpPr>
          <p:nvPr>
            <p:ph idx="1"/>
          </p:nvPr>
        </p:nvSpPr>
        <p:spPr/>
        <p:txBody>
          <a:bodyPr>
            <a:noAutofit/>
          </a:bodyPr>
          <a:lstStyle/>
          <a:p>
            <a:pPr algn="just"/>
            <a:r>
              <a:rPr lang="en-GB" sz="1600" dirty="0"/>
              <a:t>A prominent example of the use of trade secret system is the formula of </a:t>
            </a:r>
            <a:r>
              <a:rPr lang="en-GB" sz="1600" dirty="0" err="1"/>
              <a:t>Cocacola</a:t>
            </a:r>
            <a:r>
              <a:rPr lang="en-GB" sz="1600" dirty="0"/>
              <a:t> and their products. The procedures for protecting the formula for Coca‐Cola (a.k.a. "Merchandise 7X"), according to an affidavit deposed to by a senior vice‐president and general counsel for Coca‐ Cola in a court case, are as follows: The written version of the secret formula is kept in a security vault at the Trust Company Bank in Atlanta, and that vault can only be opened by a resolution from the Company's Board of Directors. It is the Company's policy that only two persons in the Company shall know the formula at any one time, and that only those persons may oversee the actual preparation of Merchandise 7X. The Company refuses to allow the identity of those persons to be disclosed or to allow those persons to fly on the same airplane at the same time. The same precautions are taken regarding the secret formulae of the company's other cola drinks: diet Coke, caffeine‐free diet Coke, TAB, caffeine‐free TAB and caffeine‐free Coca‐Cola.</a:t>
            </a:r>
            <a:endParaRPr lang="en-US" sz="1600" dirty="0"/>
          </a:p>
        </p:txBody>
      </p:sp>
    </p:spTree>
    <p:extLst>
      <p:ext uri="{BB962C8B-B14F-4D97-AF65-F5344CB8AC3E}">
        <p14:creationId xmlns:p14="http://schemas.microsoft.com/office/powerpoint/2010/main" val="39795709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a:t>
            </a:r>
            <a:endParaRPr lang="en-US" dirty="0"/>
          </a:p>
        </p:txBody>
      </p:sp>
      <p:sp>
        <p:nvSpPr>
          <p:cNvPr id="3" name="Text Placeholder 2"/>
          <p:cNvSpPr>
            <a:spLocks noGrp="1"/>
          </p:cNvSpPr>
          <p:nvPr>
            <p:ph type="body" idx="1"/>
          </p:nvPr>
        </p:nvSpPr>
        <p:spPr/>
        <p:txBody>
          <a:bodyPr/>
          <a:lstStyle/>
          <a:p>
            <a:r>
              <a:rPr lang="en-GB" dirty="0" smtClean="0"/>
              <a:t>COPYRIGHT</a:t>
            </a:r>
            <a:endParaRPr lang="en-US" dirty="0"/>
          </a:p>
        </p:txBody>
      </p:sp>
      <p:sp>
        <p:nvSpPr>
          <p:cNvPr id="4" name="Content Placeholder 3"/>
          <p:cNvSpPr>
            <a:spLocks noGrp="1"/>
          </p:cNvSpPr>
          <p:nvPr>
            <p:ph sz="half" idx="2"/>
          </p:nvPr>
        </p:nvSpPr>
        <p:spPr/>
        <p:txBody>
          <a:bodyPr/>
          <a:lstStyle/>
          <a:p>
            <a:r>
              <a:rPr lang="en-GB" dirty="0" smtClean="0"/>
              <a:t>Registration.</a:t>
            </a:r>
          </a:p>
          <a:p>
            <a:r>
              <a:rPr lang="en-GB" dirty="0" smtClean="0"/>
              <a:t>Digital rights management</a:t>
            </a:r>
          </a:p>
          <a:p>
            <a:endParaRPr lang="en-GB" dirty="0"/>
          </a:p>
          <a:p>
            <a:r>
              <a:rPr lang="en-GB" dirty="0" smtClean="0">
                <a:solidFill>
                  <a:srgbClr val="C00000"/>
                </a:solidFill>
              </a:rPr>
              <a:t>TRADE SECRET</a:t>
            </a:r>
          </a:p>
          <a:p>
            <a:pPr marL="0" indent="0">
              <a:buNone/>
            </a:pPr>
            <a:r>
              <a:rPr lang="en-GB" dirty="0" smtClean="0"/>
              <a:t>Non-disclosure agreement</a:t>
            </a:r>
            <a:endParaRPr lang="en-US" dirty="0"/>
          </a:p>
        </p:txBody>
      </p:sp>
      <p:sp>
        <p:nvSpPr>
          <p:cNvPr id="5" name="Text Placeholder 4"/>
          <p:cNvSpPr>
            <a:spLocks noGrp="1"/>
          </p:cNvSpPr>
          <p:nvPr>
            <p:ph type="body" sz="quarter" idx="3"/>
          </p:nvPr>
        </p:nvSpPr>
        <p:spPr/>
        <p:txBody>
          <a:bodyPr/>
          <a:lstStyle/>
          <a:p>
            <a:r>
              <a:rPr lang="en-GB" dirty="0" smtClean="0"/>
              <a:t>PATENT</a:t>
            </a:r>
            <a:endParaRPr lang="en-US" dirty="0"/>
          </a:p>
        </p:txBody>
      </p:sp>
      <p:sp>
        <p:nvSpPr>
          <p:cNvPr id="6" name="Content Placeholder 5"/>
          <p:cNvSpPr>
            <a:spLocks noGrp="1"/>
          </p:cNvSpPr>
          <p:nvPr>
            <p:ph sz="quarter" idx="4"/>
          </p:nvPr>
        </p:nvSpPr>
        <p:spPr/>
        <p:txBody>
          <a:bodyPr/>
          <a:lstStyle/>
          <a:p>
            <a:pPr marL="0" indent="0">
              <a:buNone/>
            </a:pPr>
            <a:r>
              <a:rPr lang="en-GB" dirty="0" smtClean="0"/>
              <a:t>Registration </a:t>
            </a:r>
          </a:p>
          <a:p>
            <a:pPr marL="0" indent="0">
              <a:buNone/>
            </a:pPr>
            <a:r>
              <a:rPr lang="en-GB" dirty="0" smtClean="0"/>
              <a:t> </a:t>
            </a:r>
            <a:endParaRPr lang="en-US" dirty="0"/>
          </a:p>
        </p:txBody>
      </p:sp>
    </p:spTree>
    <p:extLst>
      <p:ext uri="{BB962C8B-B14F-4D97-AF65-F5344CB8AC3E}">
        <p14:creationId xmlns:p14="http://schemas.microsoft.com/office/powerpoint/2010/main" val="24547545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2060"/>
                </a:solidFill>
              </a:rPr>
              <a:t>Frequently asked questions</a:t>
            </a:r>
            <a:endParaRPr lang="en-US" dirty="0">
              <a:solidFill>
                <a:srgbClr val="002060"/>
              </a:solidFill>
            </a:endParaRPr>
          </a:p>
        </p:txBody>
      </p:sp>
      <p:sp>
        <p:nvSpPr>
          <p:cNvPr id="3" name="Content Placeholder 2"/>
          <p:cNvSpPr>
            <a:spLocks noGrp="1"/>
          </p:cNvSpPr>
          <p:nvPr>
            <p:ph idx="1"/>
          </p:nvPr>
        </p:nvSpPr>
        <p:spPr/>
        <p:txBody>
          <a:bodyPr/>
          <a:lstStyle/>
          <a:p>
            <a:r>
              <a:rPr lang="en-GB" dirty="0" smtClean="0"/>
              <a:t>Who owns the copyright in employment relationship? </a:t>
            </a:r>
          </a:p>
          <a:p>
            <a:r>
              <a:rPr lang="en-GB" dirty="0" smtClean="0"/>
              <a:t>Who owns the patent in employment relationship? </a:t>
            </a:r>
          </a:p>
          <a:p>
            <a:r>
              <a:rPr lang="en-GB" dirty="0" smtClean="0"/>
              <a:t>If I tell my friend my idea and he goes ahead to execute it, can I sue him? </a:t>
            </a:r>
          </a:p>
          <a:p>
            <a:r>
              <a:rPr lang="en-GB" dirty="0" smtClean="0"/>
              <a:t>Is the inventor always the owner of the patent?</a:t>
            </a:r>
          </a:p>
          <a:p>
            <a:pPr marL="0" indent="0">
              <a:buNone/>
            </a:pPr>
            <a:endParaRPr lang="en-GB" dirty="0" smtClean="0"/>
          </a:p>
          <a:p>
            <a:endParaRPr lang="en-US" dirty="0"/>
          </a:p>
        </p:txBody>
      </p:sp>
    </p:spTree>
    <p:extLst>
      <p:ext uri="{BB962C8B-B14F-4D97-AF65-F5344CB8AC3E}">
        <p14:creationId xmlns:p14="http://schemas.microsoft.com/office/powerpoint/2010/main" val="3460917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3491" y="2015732"/>
            <a:ext cx="6571343" cy="4440485"/>
          </a:xfrm>
        </p:spPr>
        <p:txBody>
          <a:bodyPr>
            <a:normAutofit fontScale="92500" lnSpcReduction="20000"/>
          </a:bodyPr>
          <a:lstStyle/>
          <a:p>
            <a:r>
              <a:rPr lang="en-GB" dirty="0" smtClean="0"/>
              <a:t>THANK YOU. </a:t>
            </a:r>
          </a:p>
          <a:p>
            <a:endParaRPr lang="en-GB" dirty="0"/>
          </a:p>
          <a:p>
            <a:pPr marL="0" indent="0">
              <a:buNone/>
            </a:pPr>
            <a:endParaRPr lang="en-GB" dirty="0" smtClean="0"/>
          </a:p>
          <a:p>
            <a:pPr marL="0" indent="0">
              <a:buNone/>
            </a:pPr>
            <a:endParaRPr lang="en-GB" dirty="0" smtClean="0"/>
          </a:p>
          <a:p>
            <a:pPr marL="0" indent="0">
              <a:buNone/>
            </a:pPr>
            <a:endParaRPr lang="en-GB" dirty="0" smtClean="0"/>
          </a:p>
          <a:p>
            <a:pPr marL="0" indent="0" algn="ctr">
              <a:buNone/>
            </a:pPr>
            <a:endParaRPr lang="en-GB" sz="2400" b="1" dirty="0" smtClean="0">
              <a:solidFill>
                <a:srgbClr val="002060"/>
              </a:solidFill>
            </a:endParaRPr>
          </a:p>
          <a:p>
            <a:pPr marL="0" indent="0" algn="ctr">
              <a:buNone/>
            </a:pPr>
            <a:r>
              <a:rPr lang="en-GB" sz="2400" b="1" dirty="0" smtClean="0">
                <a:solidFill>
                  <a:srgbClr val="002060"/>
                </a:solidFill>
              </a:rPr>
              <a:t>BOLUWATIFE </a:t>
            </a:r>
            <a:r>
              <a:rPr lang="en-GB" sz="2400" b="1" dirty="0" smtClean="0">
                <a:solidFill>
                  <a:srgbClr val="002060"/>
                </a:solidFill>
              </a:rPr>
              <a:t>SANYA</a:t>
            </a:r>
          </a:p>
          <a:p>
            <a:pPr marL="0" indent="0" algn="ctr">
              <a:buNone/>
            </a:pPr>
            <a:r>
              <a:rPr lang="en-GB" sz="2400" b="1" dirty="0" smtClean="0">
                <a:solidFill>
                  <a:srgbClr val="FF0000"/>
                </a:solidFill>
              </a:rPr>
              <a:t>08147439799</a:t>
            </a:r>
          </a:p>
          <a:p>
            <a:pPr marL="0" indent="0" algn="ctr">
              <a:buNone/>
            </a:pPr>
            <a:r>
              <a:rPr lang="en-GB" sz="2400" b="1" dirty="0" smtClean="0">
                <a:solidFill>
                  <a:srgbClr val="FF0000"/>
                </a:solidFill>
                <a:hlinkClick r:id="rId2"/>
              </a:rPr>
              <a:t>boluwatifesanya1@gmail.com</a:t>
            </a:r>
            <a:r>
              <a:rPr lang="en-GB" sz="2400" b="1" dirty="0" smtClean="0">
                <a:solidFill>
                  <a:srgbClr val="FF0000"/>
                </a:solidFill>
              </a:rPr>
              <a:t> </a:t>
            </a:r>
          </a:p>
          <a:p>
            <a:pPr marL="0" indent="0" algn="ctr">
              <a:buNone/>
            </a:pPr>
            <a:r>
              <a:rPr lang="en-GB" sz="2400" b="1" dirty="0" smtClean="0">
                <a:solidFill>
                  <a:srgbClr val="FF0000"/>
                </a:solidFill>
                <a:hlinkClick r:id="rId3"/>
              </a:rPr>
              <a:t>boluwatifesanya@paddlesolicitors.com</a:t>
            </a:r>
            <a:r>
              <a:rPr lang="en-GB" sz="2400" b="1" dirty="0" smtClean="0">
                <a:solidFill>
                  <a:srgbClr val="FF0000"/>
                </a:solidFill>
              </a:rPr>
              <a:t> </a:t>
            </a:r>
            <a:endParaRPr lang="en-GB" sz="2400" b="1" dirty="0" smtClean="0">
              <a:solidFill>
                <a:srgbClr val="002060"/>
              </a:solidFill>
            </a:endParaRPr>
          </a:p>
          <a:p>
            <a:pPr marL="0" indent="0">
              <a:buNone/>
            </a:pPr>
            <a:endParaRPr lang="en-US"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5750" y="0"/>
            <a:ext cx="8300584" cy="4579141"/>
          </a:xfrm>
          <a:prstGeom prst="rect">
            <a:avLst/>
          </a:prstGeom>
        </p:spPr>
      </p:pic>
    </p:spTree>
    <p:extLst>
      <p:ext uri="{BB962C8B-B14F-4D97-AF65-F5344CB8AC3E}">
        <p14:creationId xmlns:p14="http://schemas.microsoft.com/office/powerpoint/2010/main" val="13772158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9600" dirty="0" smtClean="0">
                <a:solidFill>
                  <a:srgbClr val="FF0000"/>
                </a:solidFill>
              </a:rPr>
              <a:t>	  WHY?</a:t>
            </a:r>
            <a:endParaRPr lang="en-US" sz="9600" dirty="0">
              <a:solidFill>
                <a:srgbClr val="FF0000"/>
              </a:solidFill>
            </a:endParaRPr>
          </a:p>
        </p:txBody>
      </p:sp>
    </p:spTree>
    <p:extLst>
      <p:ext uri="{BB962C8B-B14F-4D97-AF65-F5344CB8AC3E}">
        <p14:creationId xmlns:p14="http://schemas.microsoft.com/office/powerpoint/2010/main" val="40285378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97727" y="1985554"/>
            <a:ext cx="6617108" cy="3480792"/>
          </a:xfrm>
        </p:spPr>
        <p:txBody>
          <a:bodyPr>
            <a:normAutofit/>
          </a:bodyPr>
          <a:lstStyle/>
          <a:p>
            <a:pPr marL="0" lvl="0" indent="0">
              <a:buNone/>
            </a:pPr>
            <a:r>
              <a:rPr lang="en-GB" sz="4400" dirty="0" smtClean="0">
                <a:solidFill>
                  <a:srgbClr val="FF0000"/>
                </a:solidFill>
              </a:rPr>
              <a:t>Reduction </a:t>
            </a:r>
            <a:r>
              <a:rPr lang="en-GB" sz="4400" dirty="0">
                <a:solidFill>
                  <a:srgbClr val="FF0000"/>
                </a:solidFill>
              </a:rPr>
              <a:t>of </a:t>
            </a:r>
            <a:r>
              <a:rPr lang="en-GB" sz="4400" dirty="0" smtClean="0">
                <a:solidFill>
                  <a:srgbClr val="FF0000"/>
                </a:solidFill>
              </a:rPr>
              <a:t>revenue/Profit</a:t>
            </a:r>
            <a:endParaRPr lang="en-US" sz="4400" dirty="0">
              <a:solidFill>
                <a:srgbClr val="FF0000"/>
              </a:solidFill>
            </a:endParaRPr>
          </a:p>
          <a:p>
            <a:pPr marL="0" lvl="0" indent="0">
              <a:buNone/>
            </a:pPr>
            <a:endParaRPr lang="en-US" sz="4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9125" y="2860766"/>
            <a:ext cx="7682823" cy="2605580"/>
          </a:xfrm>
          <a:prstGeom prst="rect">
            <a:avLst/>
          </a:prstGeom>
        </p:spPr>
      </p:pic>
    </p:spTree>
    <p:extLst>
      <p:ext uri="{BB962C8B-B14F-4D97-AF65-F5344CB8AC3E}">
        <p14:creationId xmlns:p14="http://schemas.microsoft.com/office/powerpoint/2010/main" val="23983879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3813" y="2067985"/>
            <a:ext cx="6571343" cy="3450613"/>
          </a:xfrm>
        </p:spPr>
        <p:txBody>
          <a:bodyPr/>
          <a:lstStyle/>
          <a:p>
            <a:pPr marL="0" lvl="0" indent="0">
              <a:buNone/>
            </a:pPr>
            <a:r>
              <a:rPr lang="en-GB" sz="4400" dirty="0" smtClean="0">
                <a:solidFill>
                  <a:srgbClr val="002060"/>
                </a:solidFill>
              </a:rPr>
              <a:t>      Bad </a:t>
            </a:r>
            <a:r>
              <a:rPr lang="en-GB" sz="4400" dirty="0">
                <a:solidFill>
                  <a:srgbClr val="002060"/>
                </a:solidFill>
              </a:rPr>
              <a:t>brand/Reputation</a:t>
            </a:r>
            <a:endParaRPr lang="en-US" sz="4400" dirty="0">
              <a:solidFill>
                <a:srgbClr val="002060"/>
              </a:solidFill>
            </a:endParaRP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6955" y="2847704"/>
            <a:ext cx="6300941" cy="3128554"/>
          </a:xfrm>
          <a:prstGeom prst="rect">
            <a:avLst/>
          </a:prstGeom>
        </p:spPr>
      </p:pic>
    </p:spTree>
    <p:extLst>
      <p:ext uri="{BB962C8B-B14F-4D97-AF65-F5344CB8AC3E}">
        <p14:creationId xmlns:p14="http://schemas.microsoft.com/office/powerpoint/2010/main" val="13692008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3491" y="2015733"/>
            <a:ext cx="6571343" cy="3450613"/>
          </a:xfrm>
        </p:spPr>
        <p:txBody>
          <a:bodyPr/>
          <a:lstStyle/>
          <a:p>
            <a:pPr marL="0" lvl="0" indent="0">
              <a:buNone/>
            </a:pPr>
            <a:r>
              <a:rPr lang="en-GB" sz="6000" dirty="0">
                <a:solidFill>
                  <a:srgbClr val="C00000"/>
                </a:solidFill>
              </a:rPr>
              <a:t>To prove </a:t>
            </a:r>
            <a:r>
              <a:rPr lang="en-GB" sz="6000" dirty="0" smtClean="0">
                <a:solidFill>
                  <a:srgbClr val="C00000"/>
                </a:solidFill>
              </a:rPr>
              <a:t>ownership</a:t>
            </a:r>
          </a:p>
          <a:p>
            <a:pPr marL="0" lvl="0" indent="0">
              <a:buNone/>
            </a:pPr>
            <a:endParaRPr lang="en-US" sz="6000" dirty="0" smtClean="0">
              <a:solidFill>
                <a:srgbClr val="C00000"/>
              </a:solidFill>
            </a:endParaRPr>
          </a:p>
          <a:p>
            <a:pPr marL="0" indent="0">
              <a:buNone/>
            </a:pPr>
            <a:endParaRPr lang="en-US" dirty="0"/>
          </a:p>
        </p:txBody>
      </p:sp>
    </p:spTree>
    <p:extLst>
      <p:ext uri="{BB962C8B-B14F-4D97-AF65-F5344CB8AC3E}">
        <p14:creationId xmlns:p14="http://schemas.microsoft.com/office/powerpoint/2010/main" val="32006655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43176" y="358162"/>
            <a:ext cx="5618515" cy="2541431"/>
          </a:xfrm>
        </p:spPr>
        <p:txBody>
          <a:bodyPr>
            <a:normAutofit/>
          </a:bodyPr>
          <a:lstStyle/>
          <a:p>
            <a:r>
              <a:rPr lang="en-GB" sz="4000" dirty="0" smtClean="0">
                <a:solidFill>
                  <a:srgbClr val="FF0000"/>
                </a:solidFill>
              </a:rPr>
              <a:t> BUSINESS COLLAPSES!!! </a:t>
            </a:r>
            <a:endParaRPr lang="en-US" sz="4000" dirty="0">
              <a:solidFill>
                <a:srgbClr val="FF0000"/>
              </a:solidFill>
            </a:endParaRPr>
          </a:p>
        </p:txBody>
      </p:sp>
    </p:spTree>
    <p:extLst>
      <p:ext uri="{BB962C8B-B14F-4D97-AF65-F5344CB8AC3E}">
        <p14:creationId xmlns:p14="http://schemas.microsoft.com/office/powerpoint/2010/main" val="24192218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GB" sz="5400" dirty="0" smtClean="0">
                <a:solidFill>
                  <a:srgbClr val="C00000"/>
                </a:solidFill>
              </a:rPr>
              <a:t>HOW?</a:t>
            </a:r>
            <a:endParaRPr lang="en-US" sz="5400" dirty="0">
              <a:solidFill>
                <a:srgbClr val="C00000"/>
              </a:solidFill>
            </a:endParaRPr>
          </a:p>
        </p:txBody>
      </p:sp>
    </p:spTree>
    <p:extLst>
      <p:ext uri="{BB962C8B-B14F-4D97-AF65-F5344CB8AC3E}">
        <p14:creationId xmlns:p14="http://schemas.microsoft.com/office/powerpoint/2010/main" val="21251909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sz="2800" dirty="0"/>
              <a:t>Register your </a:t>
            </a:r>
            <a:r>
              <a:rPr lang="en-GB" sz="2800" dirty="0" smtClean="0"/>
              <a:t>work</a:t>
            </a:r>
          </a:p>
          <a:p>
            <a:r>
              <a:rPr lang="en-GB" sz="2800" dirty="0" smtClean="0"/>
              <a:t>Digital </a:t>
            </a:r>
            <a:r>
              <a:rPr lang="en-GB" sz="2800" dirty="0"/>
              <a:t>right management (DRM</a:t>
            </a:r>
            <a:r>
              <a:rPr lang="en-GB" sz="2800" dirty="0" smtClean="0"/>
              <a:t>)</a:t>
            </a:r>
          </a:p>
          <a:p>
            <a:r>
              <a:rPr lang="en-GB" sz="2800" dirty="0"/>
              <a:t>Non-disclosure agreement</a:t>
            </a:r>
            <a:endParaRPr lang="en-GB" sz="2800" dirty="0" smtClean="0"/>
          </a:p>
          <a:p>
            <a:endParaRPr lang="en-GB" dirty="0" smtClean="0">
              <a:solidFill>
                <a:srgbClr val="C00000"/>
              </a:solidFill>
            </a:endParaRPr>
          </a:p>
          <a:p>
            <a:endParaRPr lang="en-US" dirty="0"/>
          </a:p>
        </p:txBody>
      </p:sp>
    </p:spTree>
    <p:extLst>
      <p:ext uri="{BB962C8B-B14F-4D97-AF65-F5344CB8AC3E}">
        <p14:creationId xmlns:p14="http://schemas.microsoft.com/office/powerpoint/2010/main" val="87462115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TM10001114[[fn=Gallery]]</Template>
  <TotalTime>1583</TotalTime>
  <Words>972</Words>
  <Application>Microsoft Office PowerPoint</Application>
  <PresentationFormat>On-screen Show (4:3)</PresentationFormat>
  <Paragraphs>118</Paragraphs>
  <Slides>28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Gill Sans MT</vt:lpstr>
      <vt:lpstr>Harrington</vt:lpstr>
      <vt:lpstr>Times New Roman</vt:lpstr>
      <vt:lpstr>Gallery</vt:lpstr>
      <vt:lpstr>PROTECTING  YOUR WORKS FROM COPYCATS</vt:lpstr>
      <vt:lpstr>BROAD OUTLINE</vt:lpstr>
      <vt:lpstr>   WHY?</vt:lpstr>
      <vt:lpstr>PowerPoint Presentation</vt:lpstr>
      <vt:lpstr>PowerPoint Presentation</vt:lpstr>
      <vt:lpstr>PowerPoint Presentation</vt:lpstr>
      <vt:lpstr> BUSINESS COLLAPSES!!! </vt:lpstr>
      <vt:lpstr>PowerPoint Presentation</vt:lpstr>
      <vt:lpstr>PowerPoint Presentation</vt:lpstr>
      <vt:lpstr>PowerPoint Presentation</vt:lpstr>
      <vt:lpstr>Just before registration, what should a creative DO? </vt:lpstr>
      <vt:lpstr>THE FEAR OF INVALIDITY IS THE BEGINNING OF WISDOM</vt:lpstr>
      <vt:lpstr>Brief discussion on requirements and rights conferred by copyright and patent</vt:lpstr>
      <vt:lpstr>Major Copyright Requirements  </vt:lpstr>
      <vt:lpstr>PowerPoint Presentation</vt:lpstr>
      <vt:lpstr>COPYRIGHT CONFERS TWO BROAD TYPE OF RIGHTS</vt:lpstr>
      <vt:lpstr>PATENT</vt:lpstr>
      <vt:lpstr>REQUIREMENTS</vt:lpstr>
      <vt:lpstr>RIGHT CONFERRED</vt:lpstr>
      <vt:lpstr>PowerPoint Presentation</vt:lpstr>
      <vt:lpstr>ii. digital right management (DRM)</vt:lpstr>
      <vt:lpstr>WHAT DOES DRM DO? </vt:lpstr>
      <vt:lpstr>Examples of Digital Right Management Softwares or Platforms</vt:lpstr>
      <vt:lpstr>iii. Non-disclosure agreement </vt:lpstr>
      <vt:lpstr>Coca-cola example</vt:lpstr>
      <vt:lpstr>SUMMARY</vt:lpstr>
      <vt:lpstr>Frequently asked questions</vt:lpstr>
      <vt:lpstr>PowerPoint Presentation</vt:lpstr>
    </vt:vector>
  </TitlesOfParts>
  <Company>TEMAOS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PROTECTING  YOUR WORKS FROM COPYCATS</dc:title>
  <dc:creator>Boluwatife</dc:creator>
  <cp:lastModifiedBy>Boluwatife</cp:lastModifiedBy>
  <cp:revision>31</cp:revision>
  <dcterms:created xsi:type="dcterms:W3CDTF">2022-11-24T18:20:56Z</dcterms:created>
  <dcterms:modified xsi:type="dcterms:W3CDTF">2022-12-14T19:01:50Z</dcterms:modified>
</cp:coreProperties>
</file>