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67" r:id="rId14"/>
    <p:sldId id="270" r:id="rId15"/>
    <p:sldId id="269" r:id="rId16"/>
    <p:sldId id="271" r:id="rId17"/>
    <p:sldId id="274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PROPERTY LAW: THE DIGITAL RIGHTS MANAGEMENT AND COPYRIGHT INFRINGEMENT </a:t>
            </a:r>
            <a:endParaRPr lang="en-GB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r"/>
            <a:endParaRPr lang="en-US" dirty="0" smtClean="0"/>
          </a:p>
          <a:p>
            <a:pPr algn="r"/>
            <a:r>
              <a:rPr lang="en-US" sz="3800" dirty="0" smtClean="0">
                <a:solidFill>
                  <a:schemeClr val="tx1"/>
                </a:solidFill>
              </a:rPr>
              <a:t>BOLUWATIFE SANYA</a:t>
            </a:r>
          </a:p>
          <a:p>
            <a:pPr algn="r"/>
            <a:r>
              <a:rPr lang="en-US" sz="3800" dirty="0" smtClean="0">
                <a:solidFill>
                  <a:schemeClr val="tx1"/>
                </a:solidFill>
              </a:rPr>
              <a:t>9/5/ 2022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734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organizing a birthday party next week and I wish that the Disk Jockey (DJ) plays the song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Zazu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Portable. Does anyone know a platform I can download the song?  </a:t>
            </a: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wish to organize a film festival in Ibadan, I will love the attendees to see the movie “blood sisters”. Does anyone know a platform where I can download blood sisters? 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461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IN THE DIGITAL ENVIRONMENT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world is having a sharp shift from the analogue/hardcopy system to digital.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Advances in technology, including convergence and digital technology, coupled with cheaper access and availability of the internet has changed the way we generate, disseminate, access and use copyright protected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works.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early 20’s, when a song is produced,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Nigerian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musicians simply upload the song on several online platforms such as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naijaloaded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naijatunes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many more. The only way they got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 financial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reward was when they are paid at concerts and or made brand ambassadors. </a:t>
            </a:r>
          </a:p>
          <a:p>
            <a:pPr marL="0" indent="0" algn="just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works such as literary, artistic, musical, cinematograph films, sound recordings and broadcast (whether digital or in hardcopy) are protected by copyright law.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Almost all copyright protected works can be digitized, transmitted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stored.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85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DISSEMINATION/DISTRIBUTION of copyrighted works has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 easier creating challenges in access and control of the works as well as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enforcement.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 has been; how can creatives protect their work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GB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 space 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bearing in mind that they cannot take an action against millions of infringers?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79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 Rights Management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rights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(DRM)are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(mostly technology) used to control the use of a copyrighted work that is stored digitally. 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DRM are meant to protect a copyrighted work from being unlawfully used.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366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smtClean="0"/>
              <a:t>DRM technologies do any or all of the following; </a:t>
            </a:r>
            <a:endParaRPr lang="en-GB" dirty="0" smtClean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Restrict </a:t>
            </a:r>
            <a:r>
              <a:rPr lang="en-GB" dirty="0"/>
              <a:t>or prevent users from editing or saving your content.</a:t>
            </a:r>
          </a:p>
          <a:p>
            <a:pPr lvl="0"/>
            <a:r>
              <a:rPr lang="en-US" dirty="0" smtClean="0"/>
              <a:t>Restrict users to streaming and not allowed to download. </a:t>
            </a:r>
            <a:endParaRPr lang="en-GB" dirty="0" smtClean="0"/>
          </a:p>
          <a:p>
            <a:pPr lvl="0"/>
            <a:r>
              <a:rPr lang="en-GB" dirty="0" smtClean="0"/>
              <a:t>Restrict </a:t>
            </a:r>
            <a:r>
              <a:rPr lang="en-GB" dirty="0"/>
              <a:t>or prevent users from sharing or forwarding your product or content.</a:t>
            </a:r>
          </a:p>
          <a:p>
            <a:pPr lvl="0"/>
            <a:r>
              <a:rPr lang="en-GB" dirty="0"/>
              <a:t>Restrict or prevent users from printing your content</a:t>
            </a:r>
            <a:r>
              <a:rPr lang="en-GB" dirty="0" smtClean="0"/>
              <a:t>.</a:t>
            </a:r>
            <a:endParaRPr lang="en-GB" dirty="0"/>
          </a:p>
          <a:p>
            <a:pPr lvl="0"/>
            <a:r>
              <a:rPr lang="en-GB" dirty="0"/>
              <a:t>Disallow users from creating screenshots or screen grabs of your </a:t>
            </a:r>
            <a:r>
              <a:rPr lang="en-GB" dirty="0" smtClean="0"/>
              <a:t>content. </a:t>
            </a:r>
          </a:p>
          <a:p>
            <a:pPr lvl="0"/>
            <a:r>
              <a:rPr lang="en-US" dirty="0" smtClean="0"/>
              <a:t>Limits access unless permission is sought and granted.</a:t>
            </a:r>
            <a:endParaRPr lang="en-GB" dirty="0" smtClean="0"/>
          </a:p>
          <a:p>
            <a:pPr lvl="0"/>
            <a:r>
              <a:rPr lang="en-US" dirty="0" smtClean="0"/>
              <a:t>Ensures for subscription before accessing a platform.</a:t>
            </a:r>
            <a:endParaRPr lang="en-GB" dirty="0" smtClean="0"/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521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Digital Right Management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Software's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Platforms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Widevine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DRM: It manages the distribution and access to contents. Presently used by Netflix, Spotify,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disney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Playready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DRM: built by Microsoft and was initially used by Netflix. 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restriction to streaming alone in some instances. 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 Vista: this is used by Microsoft to prevent the tampering of their software. </a:t>
            </a: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57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framework: International legal frameworks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Berne convention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TRIPS Agreement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WIPO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Treaty: Article 1 (4) on reproduction digitally. Article 8 addresses communication to the public by wireless means. Article 11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WIPO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Phonograms and Performances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Treaty: Article 14 on communication to the public through digital means. Article 18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Beijing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Treaty for the protection of Audiovisual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Performances: Article 10 &amp; 15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Marrakesh Treaty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9415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Nigerian Legal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section 15 of the Copyright Act, 1988 although it does not specifically address the digital space. </a:t>
            </a:r>
          </a:p>
          <a:p>
            <a:r>
              <a:rPr lang="en-US" dirty="0" smtClean="0"/>
              <a:t>See section 50, 51 and 52 of the Copyright Bill already passed by the senate and presently before the President for accent.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40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Digital rights management has come to mitigate copyright infringement in the digital space.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968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997" y="2065981"/>
            <a:ext cx="8946541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GB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7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property is the crude oil of the 21</a:t>
            </a:r>
            <a:r>
              <a:rPr lang="en-US" sz="5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century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Getty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95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What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intellectual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property?</a:t>
            </a:r>
          </a:p>
          <a:p>
            <a:pPr marL="0" indent="0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</a:p>
          <a:p>
            <a:pPr marL="0" indent="0" algn="just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comes to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mind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hear or read the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property”? </a:t>
            </a:r>
            <a:endParaRPr lang="en-GB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property is defined 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creation of the mind such as </a:t>
            </a: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invention, 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literary and artistic works, 	</a:t>
            </a: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designs and 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symbols, names and images used in commerce. The rights 	that accrue from these creations of the mind are broadly referred to as intellectual property rights.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90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property is broadly divided into two, namely; Industrial property and Copyright. Industrial properties are; patents, industrial design, 	trademarks and geographical indications. Intellectual property also extends to traditional knowledge.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86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will now focus on copyright.</a:t>
            </a:r>
          </a:p>
          <a:p>
            <a:pPr marL="0" indent="0">
              <a:buNone/>
            </a:pPr>
            <a:r>
              <a:rPr lang="en-GB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GB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copyright?</a:t>
            </a:r>
            <a:endParaRPr lang="en-GB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685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are rights that protect literary and artistic works. That is; rights </a:t>
            </a: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creators have over their literary, artistic, musical, broadcasts, </a:t>
            </a: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cinematographic 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sound recordings.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98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rights are categorized into economic and moral rights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Economic Rights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Reproduction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 </a:t>
            </a:r>
            <a:r>
              <a:rPr lang="en-GB" dirty="0"/>
              <a:t>D</a:t>
            </a:r>
            <a:r>
              <a:rPr lang="en-GB" dirty="0" smtClean="0"/>
              <a:t>istribution </a:t>
            </a:r>
            <a:r>
              <a:rPr lang="en-GB" dirty="0"/>
              <a:t>to the public for 	commercial </a:t>
            </a:r>
            <a:r>
              <a:rPr lang="en-GB" dirty="0" smtClean="0"/>
              <a:t>purpose.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Publication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</a:t>
            </a:r>
            <a:r>
              <a:rPr lang="en-GB" dirty="0" smtClean="0"/>
              <a:t>erforming </a:t>
            </a:r>
            <a:r>
              <a:rPr lang="en-GB" dirty="0"/>
              <a:t>the work in </a:t>
            </a:r>
            <a:r>
              <a:rPr lang="en-GB" dirty="0" smtClean="0"/>
              <a:t>public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aking </a:t>
            </a:r>
            <a:r>
              <a:rPr lang="en-GB" dirty="0"/>
              <a:t>a </a:t>
            </a:r>
            <a:r>
              <a:rPr lang="en-GB" dirty="0" smtClean="0"/>
              <a:t>translation </a:t>
            </a:r>
            <a:r>
              <a:rPr lang="en-GB" dirty="0"/>
              <a:t>or an adaptation of the </a:t>
            </a:r>
            <a:r>
              <a:rPr lang="en-GB" dirty="0" smtClean="0"/>
              <a:t>work.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</a:t>
            </a:r>
            <a:r>
              <a:rPr lang="en-GB" dirty="0" smtClean="0"/>
              <a:t>roadcast </a:t>
            </a:r>
            <a:r>
              <a:rPr lang="en-GB" dirty="0"/>
              <a:t>of the </a:t>
            </a:r>
            <a:r>
              <a:rPr lang="en-GB" dirty="0" smtClean="0"/>
              <a:t>work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Rental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See </a:t>
            </a:r>
            <a:r>
              <a:rPr lang="en-GB" dirty="0"/>
              <a:t>section 6 of the Copyright </a:t>
            </a:r>
            <a:r>
              <a:rPr lang="en-GB" dirty="0" smtClean="0"/>
              <a:t>	Act</a:t>
            </a:r>
            <a:r>
              <a:rPr lang="en-GB" dirty="0"/>
              <a:t>, 1971.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Moral Rights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Integrity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Paternity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Integrity </a:t>
            </a:r>
            <a:r>
              <a:rPr lang="en-GB" dirty="0"/>
              <a:t>right means that the author can prevent anyone from mutilating, distorting or modifying his work which appears derogatory. The rationale for the integrity right is that a work is deemed to be a reflection of the author’s personality. </a:t>
            </a:r>
            <a:endParaRPr lang="en-GB" dirty="0" smtClean="0"/>
          </a:p>
          <a:p>
            <a:pPr marL="0" indent="0">
              <a:buNone/>
            </a:pPr>
            <a:r>
              <a:rPr lang="en-US" dirty="0"/>
              <a:t>Right to privacy in relation to commissioned photographs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Right </a:t>
            </a:r>
            <a:r>
              <a:rPr lang="en-US" dirty="0"/>
              <a:t>of Divulgation: (enables author to have complete authority over the decision to publish, sell, unveil his works in public by any means)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771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the protection of a work under copyright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Unlike other types of intellectual property rights, to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enjoy copyright protection,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work does not need to be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registered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that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required is that the work be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in a tangible medium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	See section 1 (2) of the Copyright Act, 1971.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originality?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Independent creation. Sheldon’s case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Modest amount of creativity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fixation?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distinguishes a work which is protectable from an idea. The law does not 	protect an idea but it protects the expression of that idea. The work must be fixed in a 	tangible medium of expression. See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Anikulapo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v. T.M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(2003-2007) 5 I.P.L.R 53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02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1362</TotalTime>
  <Words>862</Words>
  <Application>Microsoft Office PowerPoint</Application>
  <PresentationFormat>Widescreen</PresentationFormat>
  <Paragraphs>85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Times New Roman</vt:lpstr>
      <vt:lpstr>Wingdings 3</vt:lpstr>
      <vt:lpstr>Ion</vt:lpstr>
      <vt:lpstr>INTELLECTUAL PROPERTY LAW: THE DIGITAL RIGHTS MANAGEMENT AND COPYRIGHT INFRINGEMENT </vt:lpstr>
      <vt:lpstr>Intellectual property is the crude oil of the 21st century    Mark Getty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These rights are categorized into economic and moral rights. </vt:lpstr>
      <vt:lpstr>Requirements for the protection of a work under copyright </vt:lpstr>
      <vt:lpstr>PowerPoint Presentation</vt:lpstr>
      <vt:lpstr>COPYRIGHT IN THE DIGITAL ENVIRONMENT </vt:lpstr>
      <vt:lpstr>PowerPoint Presentation</vt:lpstr>
      <vt:lpstr>Digital Rights Management </vt:lpstr>
      <vt:lpstr>PowerPoint Presentation</vt:lpstr>
      <vt:lpstr>Examples of Digital Right Management Software's or Platforms</vt:lpstr>
      <vt:lpstr>Legal framework: International legal frameworks</vt:lpstr>
      <vt:lpstr>Nigerian Legal Framework</vt:lpstr>
      <vt:lpstr>Conclusion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 PROPERTY LAW: THE DIGITAL RIGHTS MANAGEMENT AND COPYRIGHT INFRINGEMENT</dc:title>
  <dc:creator>HP</dc:creator>
  <cp:lastModifiedBy>HP</cp:lastModifiedBy>
  <cp:revision>23</cp:revision>
  <dcterms:created xsi:type="dcterms:W3CDTF">2022-05-07T15:10:58Z</dcterms:created>
  <dcterms:modified xsi:type="dcterms:W3CDTF">2022-05-09T06:28:07Z</dcterms:modified>
</cp:coreProperties>
</file>